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49" r:id="rId2"/>
    <p:sldId id="320" r:id="rId3"/>
    <p:sldId id="350" r:id="rId4"/>
    <p:sldId id="306" r:id="rId5"/>
    <p:sldId id="302" r:id="rId6"/>
    <p:sldId id="310" r:id="rId7"/>
    <p:sldId id="309" r:id="rId8"/>
    <p:sldId id="316" r:id="rId9"/>
    <p:sldId id="311" r:id="rId10"/>
    <p:sldId id="301" r:id="rId11"/>
    <p:sldId id="315" r:id="rId12"/>
    <p:sldId id="314" r:id="rId13"/>
    <p:sldId id="313" r:id="rId14"/>
    <p:sldId id="304" r:id="rId15"/>
    <p:sldId id="303" r:id="rId16"/>
    <p:sldId id="351" r:id="rId17"/>
    <p:sldId id="352" r:id="rId18"/>
    <p:sldId id="294" r:id="rId19"/>
    <p:sldId id="317" r:id="rId20"/>
    <p:sldId id="353" r:id="rId21"/>
    <p:sldId id="295" r:id="rId22"/>
    <p:sldId id="299" r:id="rId23"/>
    <p:sldId id="35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38275" y="1173163"/>
            <a:ext cx="4225925" cy="31686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09613" y="4518025"/>
            <a:ext cx="5683250" cy="369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Instructor Notes:</a:t>
            </a:r>
          </a:p>
          <a:p>
            <a:r>
              <a:rPr lang="en-US" altLang="en-US" baseline="0" dirty="0"/>
              <a:t>This lesson is designed to introduce new volunteers to your district training program and could be part of your New Volunteer Orientation (if applicable) or at the start of classroom training</a:t>
            </a:r>
          </a:p>
          <a:p>
            <a:r>
              <a:rPr lang="en-US" altLang="en-US" baseline="0" dirty="0"/>
              <a:t>It assumes that New Volunteers would attend some form of classroom training</a:t>
            </a:r>
          </a:p>
          <a:p>
            <a:r>
              <a:rPr lang="en-US" altLang="en-US" baseline="0" dirty="0"/>
              <a:t>Instructors</a:t>
            </a:r>
          </a:p>
          <a:p>
            <a:pPr lvl="1"/>
            <a:r>
              <a:rPr lang="en-US" altLang="en-US" baseline="0" dirty="0"/>
              <a:t>Need to fill in their state information on Slide 7</a:t>
            </a:r>
          </a:p>
          <a:p>
            <a:pPr lvl="1"/>
            <a:r>
              <a:rPr lang="en-US" altLang="en-US" baseline="0" dirty="0"/>
              <a:t>Slides 8 and 9 are intentionally blank and need to have information added for your training program </a:t>
            </a:r>
          </a:p>
          <a:p>
            <a:pPr lvl="1"/>
            <a:r>
              <a:rPr lang="en-US" altLang="en-US" baseline="0" dirty="0"/>
              <a:t>Need to fill in the required practice returns from the NTTC Workbook on Slide 15 </a:t>
            </a:r>
          </a:p>
          <a:p>
            <a:pPr lvl="2"/>
            <a:r>
              <a:rPr lang="en-US" altLang="en-US" baseline="0" dirty="0"/>
              <a:t>The NTTC recommends at least four practice returns to demonstrate competence with the software</a:t>
            </a:r>
          </a:p>
          <a:p>
            <a:r>
              <a:rPr lang="en-US" altLang="en-US" baseline="0" dirty="0"/>
              <a:t>Some slides have suggested talking points</a:t>
            </a:r>
          </a:p>
          <a:p>
            <a:pPr lvl="1"/>
            <a:r>
              <a:rPr lang="en-US" altLang="en-US" baseline="0" dirty="0"/>
              <a:t>They should be modified to meet the needs of our volunteers and your district</a:t>
            </a:r>
          </a:p>
          <a:p>
            <a:pPr lvl="1"/>
            <a:r>
              <a:rPr lang="en-US" altLang="en-US" baseline="0" dirty="0"/>
              <a:t>The District Training Coordinator/Instructors should review the content of all the slides and make modifications as necessary to support their training program objectives</a:t>
            </a:r>
          </a:p>
          <a:p>
            <a:r>
              <a:rPr lang="en-US" altLang="en-US" baseline="0" dirty="0"/>
              <a:t>This lesson focuses on the federal return</a:t>
            </a:r>
          </a:p>
          <a:p>
            <a:pPr lvl="1"/>
            <a:r>
              <a:rPr lang="en-US" altLang="en-US" baseline="0" dirty="0"/>
              <a:t>Instructors should add slides for state return training as necessary</a:t>
            </a:r>
            <a:endParaRPr lang="en-US" altLang="en-US" dirty="0"/>
          </a:p>
        </p:txBody>
      </p:sp>
      <p:sp>
        <p:nvSpPr>
          <p:cNvPr id="27652" name="Slide Number Placeholder 3"/>
          <p:cNvSpPr>
            <a:spLocks noGrp="1"/>
          </p:cNvSpPr>
          <p:nvPr>
            <p:ph type="sldNum" sz="quarter" idx="5"/>
          </p:nvPr>
        </p:nvSpPr>
        <p:spPr bwMode="auto">
          <a:xfrm>
            <a:off x="4022725" y="8918575"/>
            <a:ext cx="3078163"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65515" indent="-294429">
              <a:defRPr>
                <a:solidFill>
                  <a:schemeClr val="tx1"/>
                </a:solidFill>
                <a:latin typeface="Calibri" panose="020F0502020204030204" pitchFamily="34" charset="0"/>
                <a:cs typeface="Arial" panose="020B0604020202020204" pitchFamily="34" charset="0"/>
              </a:defRPr>
            </a:lvl2pPr>
            <a:lvl3pPr marL="1177715" indent="-235543">
              <a:defRPr>
                <a:solidFill>
                  <a:schemeClr val="tx1"/>
                </a:solidFill>
                <a:latin typeface="Calibri" panose="020F0502020204030204" pitchFamily="34" charset="0"/>
                <a:cs typeface="Arial" panose="020B0604020202020204" pitchFamily="34" charset="0"/>
              </a:defRPr>
            </a:lvl3pPr>
            <a:lvl4pPr marL="1648801" indent="-235543">
              <a:defRPr>
                <a:solidFill>
                  <a:schemeClr val="tx1"/>
                </a:solidFill>
                <a:latin typeface="Calibri" panose="020F0502020204030204" pitchFamily="34" charset="0"/>
                <a:cs typeface="Arial" panose="020B0604020202020204" pitchFamily="34" charset="0"/>
              </a:defRPr>
            </a:lvl4pPr>
            <a:lvl5pPr marL="2119887" indent="-235543">
              <a:defRPr>
                <a:solidFill>
                  <a:schemeClr val="tx1"/>
                </a:solidFill>
                <a:latin typeface="Calibri" panose="020F0502020204030204" pitchFamily="34" charset="0"/>
                <a:cs typeface="Arial" panose="020B0604020202020204" pitchFamily="34" charset="0"/>
              </a:defRPr>
            </a:lvl5pPr>
            <a:lvl6pPr marL="2590973" indent="-2355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62059" indent="-2355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33145" indent="-2355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04231" indent="-2355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A452B4-7511-48BF-BC28-37FBDF54B4B7}" type="slidenum">
              <a:rPr lang="en-US" altLang="en-US">
                <a:cs typeface="Calibri" panose="020F0502020204030204" pitchFamily="34" charset="0"/>
              </a:rPr>
              <a:pPr/>
              <a:t>1</a:t>
            </a:fld>
            <a:endParaRPr lang="en-US" altLang="en-US" dirty="0">
              <a:cs typeface="Calibri" panose="020F0502020204030204" pitchFamily="34" charset="0"/>
            </a:endParaRPr>
          </a:p>
        </p:txBody>
      </p:sp>
      <p:sp>
        <p:nvSpPr>
          <p:cNvPr id="2" name="Date Placeholder 1"/>
          <p:cNvSpPr>
            <a:spLocks noGrp="1"/>
          </p:cNvSpPr>
          <p:nvPr>
            <p:ph type="dt" idx="10"/>
          </p:nvPr>
        </p:nvSpPr>
        <p:spPr>
          <a:xfrm>
            <a:off x="4022725" y="0"/>
            <a:ext cx="3078163" cy="469900"/>
          </a:xfrm>
          <a:prstGeom prst="rect">
            <a:avLst/>
          </a:prstGeom>
        </p:spPr>
        <p:txBody>
          <a:bodyPr/>
          <a:lstStyle/>
          <a:p>
            <a:pPr>
              <a:defRPr/>
            </a:pPr>
            <a:endParaRPr lang="en-US" dirty="0"/>
          </a:p>
        </p:txBody>
      </p:sp>
    </p:spTree>
    <p:extLst>
      <p:ext uri="{BB962C8B-B14F-4D97-AF65-F5344CB8AC3E}">
        <p14:creationId xmlns:p14="http://schemas.microsoft.com/office/powerpoint/2010/main" val="34339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The idea</a:t>
            </a:r>
            <a:r>
              <a:rPr lang="en-US" baseline="0" dirty="0"/>
              <a:t> of this slide is to demonstrate the value of the Resource Guide and get the volunteers to adopt Pub 4012 as their “Go To” reference not only during training but at the site throughout the tax season</a:t>
            </a:r>
          </a:p>
          <a:p>
            <a:r>
              <a:rPr lang="en-US" baseline="0" dirty="0"/>
              <a:t>Instructors can highlight the pages that they feel would illustrate the function and value of Pub 4012</a:t>
            </a:r>
          </a:p>
          <a:p>
            <a:r>
              <a:rPr lang="en-US" baseline="0" dirty="0"/>
              <a:t>Volunteers are encouraged to add any notes or highlighting to enhance their use of this publication</a:t>
            </a:r>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10</a:t>
            </a:fld>
            <a:endParaRPr lang="en-US" altLang="en-US"/>
          </a:p>
        </p:txBody>
      </p:sp>
    </p:spTree>
    <p:extLst>
      <p:ext uri="{BB962C8B-B14F-4D97-AF65-F5344CB8AC3E}">
        <p14:creationId xmlns:p14="http://schemas.microsoft.com/office/powerpoint/2010/main" val="220518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Areas to emphasize:</a:t>
            </a:r>
          </a:p>
          <a:p>
            <a:r>
              <a:rPr lang="en-US" baseline="0" dirty="0"/>
              <a:t>The value of the NTTC-Modified Pub 4012 and get the volunteers to adopt the modified g</a:t>
            </a:r>
            <a:r>
              <a:rPr lang="en-US" dirty="0"/>
              <a:t>uide</a:t>
            </a:r>
            <a:r>
              <a:rPr lang="en-US" baseline="0" dirty="0"/>
              <a:t> </a:t>
            </a:r>
          </a:p>
          <a:p>
            <a:r>
              <a:rPr lang="en-US" baseline="0" dirty="0"/>
              <a:t>Instructors should have counselors practice with NTTC-modified Pub 4012 often</a:t>
            </a:r>
          </a:p>
          <a:p>
            <a:r>
              <a:rPr lang="en-US" i="1" baseline="0" dirty="0"/>
              <a:t>Instructors</a:t>
            </a:r>
            <a:r>
              <a:rPr lang="en-US" baseline="0" dirty="0"/>
              <a:t> should practice using NTTC-modified Pub 4012 online</a:t>
            </a:r>
          </a:p>
          <a:p>
            <a:r>
              <a:rPr lang="en-US" baseline="0" dirty="0"/>
              <a:t>Pause during each class and have counselors find answers to posed questions, determine scope for a variety of situations and become familiar with the layout and format of the Guide</a:t>
            </a:r>
          </a:p>
          <a:p>
            <a:r>
              <a:rPr lang="en-US" baseline="0" dirty="0"/>
              <a:t>Becoming familiar now with the online version will save time during tax season</a:t>
            </a:r>
          </a:p>
          <a:p>
            <a:r>
              <a:rPr lang="en-US" baseline="0" dirty="0"/>
              <a:t>Benefit of online only: continually updated </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11</a:t>
            </a:fld>
            <a:endParaRPr lang="en-US" altLang="en-US"/>
          </a:p>
        </p:txBody>
      </p:sp>
    </p:spTree>
    <p:extLst>
      <p:ext uri="{BB962C8B-B14F-4D97-AF65-F5344CB8AC3E}">
        <p14:creationId xmlns:p14="http://schemas.microsoft.com/office/powerpoint/2010/main" val="213298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Have the counselors</a:t>
            </a:r>
            <a:r>
              <a:rPr lang="en-US" baseline="0" dirty="0"/>
              <a:t> create an account and verify everyone can login</a:t>
            </a:r>
          </a:p>
          <a:p>
            <a:r>
              <a:rPr lang="en-US" baseline="0" dirty="0"/>
              <a:t>Remind counselors they will need to remember their username and password</a:t>
            </a:r>
            <a:endParaRPr lang="en-US" dirty="0"/>
          </a:p>
        </p:txBody>
      </p:sp>
      <p:sp>
        <p:nvSpPr>
          <p:cNvPr id="4" name="Date Placeholder 3"/>
          <p:cNvSpPr>
            <a:spLocks noGrp="1"/>
          </p:cNvSpPr>
          <p:nvPr>
            <p:ph type="dt" idx="1"/>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5"/>
          </p:nvPr>
        </p:nvSpPr>
        <p:spPr>
          <a:xfrm>
            <a:off x="4022725" y="8918575"/>
            <a:ext cx="3078163" cy="469900"/>
          </a:xfrm>
          <a:prstGeom prst="rect">
            <a:avLst/>
          </a:prstGeom>
        </p:spPr>
        <p:txBody>
          <a:bodyPr/>
          <a:lstStyle/>
          <a:p>
            <a:fld id="{2F3905C0-1D80-448E-8FEF-2BB8E2DD4C37}" type="slidenum">
              <a:rPr lang="en-US" altLang="en-US" smtClean="0"/>
              <a:pPr/>
              <a:t>12</a:t>
            </a:fld>
            <a:endParaRPr lang="en-US" altLang="en-US"/>
          </a:p>
        </p:txBody>
      </p:sp>
    </p:spTree>
    <p:extLst>
      <p:ext uri="{BB962C8B-B14F-4D97-AF65-F5344CB8AC3E}">
        <p14:creationId xmlns:p14="http://schemas.microsoft.com/office/powerpoint/2010/main" val="131233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Having</a:t>
            </a:r>
            <a:r>
              <a:rPr lang="en-US" baseline="0" dirty="0"/>
              <a:t> all new volunteers log-in and explore this site under Instructor direction would be an excellent topic at New Volunteer Orientation</a:t>
            </a:r>
          </a:p>
          <a:p>
            <a:r>
              <a:rPr lang="en-US" baseline="0" dirty="0"/>
              <a:t>Instructions for logging in and taking the tests online can be found in the Portal Library</a:t>
            </a:r>
          </a:p>
          <a:p>
            <a:r>
              <a:rPr lang="en-US" baseline="0" dirty="0"/>
              <a:t>Screen shot may be out of date when 2019 Tax Test goes live.</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13</a:t>
            </a:fld>
            <a:endParaRPr lang="en-US" altLang="en-US"/>
          </a:p>
        </p:txBody>
      </p:sp>
    </p:spTree>
    <p:extLst>
      <p:ext uri="{BB962C8B-B14F-4D97-AF65-F5344CB8AC3E}">
        <p14:creationId xmlns:p14="http://schemas.microsoft.com/office/powerpoint/2010/main" val="19920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09613" y="4518025"/>
            <a:ext cx="5683250" cy="3697288"/>
          </a:xfrm>
        </p:spPr>
        <p:txBody>
          <a:bodyPr/>
          <a:lstStyle/>
          <a:p>
            <a:endParaRPr lang="en-US"/>
          </a:p>
        </p:txBody>
      </p:sp>
      <p:sp>
        <p:nvSpPr>
          <p:cNvPr id="4" name="Slide Number Placeholder 3"/>
          <p:cNvSpPr>
            <a:spLocks noGrp="1"/>
          </p:cNvSpPr>
          <p:nvPr>
            <p:ph type="sldNum" sz="quarter" idx="10"/>
          </p:nvPr>
        </p:nvSpPr>
        <p:spPr>
          <a:xfrm>
            <a:off x="4022725" y="8918575"/>
            <a:ext cx="3078163" cy="469900"/>
          </a:xfrm>
        </p:spPr>
        <p:txBody>
          <a:bodyPr/>
          <a:lstStyle/>
          <a:p>
            <a:fld id="{7C4D21C4-6968-4C39-B2E6-EDE9CC23CCEC}" type="slidenum">
              <a:rPr lang="en-US" smtClean="0"/>
              <a:t>14</a:t>
            </a:fld>
            <a:endParaRPr lang="en-US"/>
          </a:p>
        </p:txBody>
      </p:sp>
      <p:sp>
        <p:nvSpPr>
          <p:cNvPr id="5" name="Date Placeholder 4"/>
          <p:cNvSpPr>
            <a:spLocks noGrp="1"/>
          </p:cNvSpPr>
          <p:nvPr>
            <p:ph type="dt" idx="11"/>
          </p:nvPr>
        </p:nvSpPr>
        <p:spPr>
          <a:xfrm>
            <a:off x="4022725" y="0"/>
            <a:ext cx="3078163" cy="469900"/>
          </a:xfrm>
        </p:spPr>
        <p:txBody>
          <a:bodyPr/>
          <a:lstStyle/>
          <a:p>
            <a:fld id="{E5DCA96A-F4EE-4FF0-ACFA-F35A7386948C}" type="datetime1">
              <a:rPr lang="en-US" smtClean="0"/>
              <a:t>11/27/2019</a:t>
            </a:fld>
            <a:endParaRPr lang="en-US"/>
          </a:p>
        </p:txBody>
      </p:sp>
    </p:spTree>
    <p:extLst>
      <p:ext uri="{BB962C8B-B14F-4D97-AF65-F5344CB8AC3E}">
        <p14:creationId xmlns:p14="http://schemas.microsoft.com/office/powerpoint/2010/main" val="66318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The</a:t>
            </a:r>
            <a:r>
              <a:rPr lang="en-US" baseline="0" dirty="0"/>
              <a:t> number of required exercises may be established by your State Coordinator</a:t>
            </a:r>
          </a:p>
          <a:p>
            <a:r>
              <a:rPr lang="en-US" baseline="0" dirty="0"/>
              <a:t>AARP Tax-Aide recommends a minimum of four exercises</a:t>
            </a:r>
          </a:p>
          <a:p>
            <a:r>
              <a:rPr lang="en-US" baseline="0" dirty="0"/>
              <a:t>The specific exercises maybe determined by the State Management Team</a:t>
            </a:r>
          </a:p>
          <a:p>
            <a:r>
              <a:rPr lang="en-US" baseline="0" dirty="0"/>
              <a:t>If not specified, Instructors may want to select exercises that most reflect those the volunteers will encounter at their sites during tax season</a:t>
            </a:r>
          </a:p>
          <a:p>
            <a:r>
              <a:rPr lang="en-US" baseline="0" dirty="0"/>
              <a:t>The NTTC Workbook has a variety of exercises to choose from and exercises can be modified as necessary to meet each District’s needs</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15</a:t>
            </a:fld>
            <a:endParaRPr lang="en-US" altLang="en-US"/>
          </a:p>
        </p:txBody>
      </p:sp>
    </p:spTree>
    <p:extLst>
      <p:ext uri="{BB962C8B-B14F-4D97-AF65-F5344CB8AC3E}">
        <p14:creationId xmlns:p14="http://schemas.microsoft.com/office/powerpoint/2010/main" val="37797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dirty="0"/>
          </a:p>
        </p:txBody>
      </p:sp>
      <p:sp>
        <p:nvSpPr>
          <p:cNvPr id="4" name="Date Placeholder 3"/>
          <p:cNvSpPr>
            <a:spLocks noGrp="1"/>
          </p:cNvSpPr>
          <p:nvPr>
            <p:ph type="dt" idx="1"/>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5"/>
          </p:nvPr>
        </p:nvSpPr>
        <p:spPr>
          <a:xfrm>
            <a:off x="4022725" y="8918575"/>
            <a:ext cx="3078163" cy="469900"/>
          </a:xfrm>
          <a:prstGeom prst="rect">
            <a:avLst/>
          </a:prstGeom>
        </p:spPr>
        <p:txBody>
          <a:bodyPr/>
          <a:lstStyle/>
          <a:p>
            <a:fld id="{2F3905C0-1D80-448E-8FEF-2BB8E2DD4C37}" type="slidenum">
              <a:rPr lang="en-US" altLang="en-US" smtClean="0"/>
              <a:pPr/>
              <a:t>16</a:t>
            </a:fld>
            <a:endParaRPr lang="en-US" altLang="en-US"/>
          </a:p>
        </p:txBody>
      </p:sp>
    </p:spTree>
    <p:extLst>
      <p:ext uri="{BB962C8B-B14F-4D97-AF65-F5344CB8AC3E}">
        <p14:creationId xmlns:p14="http://schemas.microsoft.com/office/powerpoint/2010/main" val="253152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These are the</a:t>
            </a:r>
            <a:r>
              <a:rPr lang="en-US" baseline="0" dirty="0"/>
              <a:t> responsibilities covered in AARP Tax-Aide Policies and Procedures  </a:t>
            </a:r>
          </a:p>
          <a:p>
            <a:r>
              <a:rPr lang="en-US" baseline="0" dirty="0"/>
              <a:t>Instructor can add additional responsibilities established by their districts</a:t>
            </a:r>
          </a:p>
          <a:p>
            <a:r>
              <a:rPr lang="en-US" baseline="0" dirty="0"/>
              <a:t>If return is knowingly out of scope, there is no coverage </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17</a:t>
            </a:fld>
            <a:endParaRPr lang="en-US" altLang="en-US"/>
          </a:p>
        </p:txBody>
      </p:sp>
    </p:spTree>
    <p:extLst>
      <p:ext uri="{BB962C8B-B14F-4D97-AF65-F5344CB8AC3E}">
        <p14:creationId xmlns:p14="http://schemas.microsoft.com/office/powerpoint/2010/main" val="18168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All material is this slide </a:t>
            </a:r>
            <a:r>
              <a:rPr lang="en-US"/>
              <a:t>deck is CORE!</a:t>
            </a:r>
          </a:p>
        </p:txBody>
      </p:sp>
      <p:sp>
        <p:nvSpPr>
          <p:cNvPr id="4" name="Date Placeholder 3"/>
          <p:cNvSpPr>
            <a:spLocks noGrp="1"/>
          </p:cNvSpPr>
          <p:nvPr>
            <p:ph type="dt" idx="1"/>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5"/>
          </p:nvPr>
        </p:nvSpPr>
        <p:spPr>
          <a:xfrm>
            <a:off x="4022725" y="8918575"/>
            <a:ext cx="3078163" cy="469900"/>
          </a:xfrm>
          <a:prstGeom prst="rect">
            <a:avLst/>
          </a:prstGeom>
        </p:spPr>
        <p:txBody>
          <a:bodyPr/>
          <a:lstStyle/>
          <a:p>
            <a:fld id="{2F3905C0-1D80-448E-8FEF-2BB8E2DD4C37}" type="slidenum">
              <a:rPr lang="en-US" altLang="en-US" smtClean="0"/>
              <a:pPr/>
              <a:t>18</a:t>
            </a:fld>
            <a:endParaRPr lang="en-US" altLang="en-US"/>
          </a:p>
        </p:txBody>
      </p:sp>
    </p:spTree>
    <p:extLst>
      <p:ext uri="{BB962C8B-B14F-4D97-AF65-F5344CB8AC3E}">
        <p14:creationId xmlns:p14="http://schemas.microsoft.com/office/powerpoint/2010/main" val="237000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These are the</a:t>
            </a:r>
            <a:r>
              <a:rPr lang="en-US" baseline="0" dirty="0"/>
              <a:t> responsibilities covered in AARP Tax-Aide Policies and Procedures  </a:t>
            </a:r>
          </a:p>
          <a:p>
            <a:r>
              <a:rPr lang="en-US" baseline="0" dirty="0"/>
              <a:t>Instructor can add additional responsibilities established by their districts</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19</a:t>
            </a:fld>
            <a:endParaRPr lang="en-US" altLang="en-US"/>
          </a:p>
        </p:txBody>
      </p:sp>
    </p:spTree>
    <p:extLst>
      <p:ext uri="{BB962C8B-B14F-4D97-AF65-F5344CB8AC3E}">
        <p14:creationId xmlns:p14="http://schemas.microsoft.com/office/powerpoint/2010/main" val="54252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09613" y="4518025"/>
            <a:ext cx="5683250" cy="3697288"/>
          </a:xfrm>
        </p:spPr>
        <p:txBody>
          <a:bodyPr/>
          <a:lstStyle/>
          <a:p>
            <a:endParaRPr lang="en-US"/>
          </a:p>
        </p:txBody>
      </p:sp>
      <p:sp>
        <p:nvSpPr>
          <p:cNvPr id="4" name="Slide Number Placeholder 3"/>
          <p:cNvSpPr>
            <a:spLocks noGrp="1"/>
          </p:cNvSpPr>
          <p:nvPr>
            <p:ph type="sldNum" sz="quarter" idx="10"/>
          </p:nvPr>
        </p:nvSpPr>
        <p:spPr>
          <a:xfrm>
            <a:off x="4022725" y="8918575"/>
            <a:ext cx="3078163" cy="469900"/>
          </a:xfrm>
        </p:spPr>
        <p:txBody>
          <a:bodyPr/>
          <a:lstStyle/>
          <a:p>
            <a:fld id="{7C4D21C4-6968-4C39-B2E6-EDE9CC23CCEC}" type="slidenum">
              <a:rPr lang="en-US" smtClean="0"/>
              <a:t>2</a:t>
            </a:fld>
            <a:endParaRPr lang="en-US"/>
          </a:p>
        </p:txBody>
      </p:sp>
      <p:sp>
        <p:nvSpPr>
          <p:cNvPr id="5" name="Date Placeholder 4"/>
          <p:cNvSpPr>
            <a:spLocks noGrp="1"/>
          </p:cNvSpPr>
          <p:nvPr>
            <p:ph type="dt" idx="11"/>
          </p:nvPr>
        </p:nvSpPr>
        <p:spPr>
          <a:xfrm>
            <a:off x="4022725" y="0"/>
            <a:ext cx="3078163" cy="469900"/>
          </a:xfrm>
        </p:spPr>
        <p:txBody>
          <a:bodyPr/>
          <a:lstStyle/>
          <a:p>
            <a:fld id="{2B4550F8-3F2D-4838-BB40-9C1B808B492E}" type="datetime1">
              <a:rPr lang="en-US" smtClean="0"/>
              <a:t>11/27/2019</a:t>
            </a:fld>
            <a:endParaRPr lang="en-US"/>
          </a:p>
        </p:txBody>
      </p:sp>
    </p:spTree>
    <p:extLst>
      <p:ext uri="{BB962C8B-B14F-4D97-AF65-F5344CB8AC3E}">
        <p14:creationId xmlns:p14="http://schemas.microsoft.com/office/powerpoint/2010/main" val="2312279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dirty="0"/>
          </a:p>
        </p:txBody>
      </p:sp>
      <p:sp>
        <p:nvSpPr>
          <p:cNvPr id="4" name="Date Placeholder 3"/>
          <p:cNvSpPr>
            <a:spLocks noGrp="1"/>
          </p:cNvSpPr>
          <p:nvPr>
            <p:ph type="dt" idx="1"/>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5"/>
          </p:nvPr>
        </p:nvSpPr>
        <p:spPr>
          <a:xfrm>
            <a:off x="4022725" y="8918575"/>
            <a:ext cx="3078163" cy="469900"/>
          </a:xfrm>
          <a:prstGeom prst="rect">
            <a:avLst/>
          </a:prstGeom>
        </p:spPr>
        <p:txBody>
          <a:bodyPr/>
          <a:lstStyle/>
          <a:p>
            <a:fld id="{2F3905C0-1D80-448E-8FEF-2BB8E2DD4C37}" type="slidenum">
              <a:rPr lang="en-US" altLang="en-US" smtClean="0"/>
              <a:pPr/>
              <a:t>20</a:t>
            </a:fld>
            <a:endParaRPr lang="en-US" altLang="en-US"/>
          </a:p>
        </p:txBody>
      </p:sp>
    </p:spTree>
    <p:extLst>
      <p:ext uri="{BB962C8B-B14F-4D97-AF65-F5344CB8AC3E}">
        <p14:creationId xmlns:p14="http://schemas.microsoft.com/office/powerpoint/2010/main" val="375680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This</a:t>
            </a:r>
            <a:r>
              <a:rPr lang="en-US" baseline="0" dirty="0"/>
              <a:t> slide can be used to show the class agenda or schedule and additional slide can be added as necessary</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21</a:t>
            </a:fld>
            <a:endParaRPr lang="en-US" altLang="en-US"/>
          </a:p>
        </p:txBody>
      </p:sp>
    </p:spTree>
    <p:extLst>
      <p:ext uri="{BB962C8B-B14F-4D97-AF65-F5344CB8AC3E}">
        <p14:creationId xmlns:p14="http://schemas.microsoft.com/office/powerpoint/2010/main" val="143017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Instructors should list those items that they want volunteers to complete prior to coming to</a:t>
            </a:r>
            <a:r>
              <a:rPr lang="en-US" baseline="0" dirty="0"/>
              <a:t> the first day of class</a:t>
            </a:r>
          </a:p>
          <a:p>
            <a:r>
              <a:rPr lang="en-US" baseline="0" dirty="0"/>
              <a:t>Items could include:</a:t>
            </a:r>
          </a:p>
          <a:p>
            <a:pPr lvl="1"/>
            <a:r>
              <a:rPr lang="en-US" baseline="0" dirty="0"/>
              <a:t>Reviewing the Course Objective chapter of Pub 4491 and briefly familiarizing themselves with the Training Guide’s contents</a:t>
            </a:r>
          </a:p>
          <a:p>
            <a:pPr lvl="1"/>
            <a:r>
              <a:rPr lang="en-US" baseline="0" dirty="0"/>
              <a:t>Completing the Volunteer Standards of Conduct Course (Pub 4961) and certification exam on Link and Learn Taxes</a:t>
            </a:r>
          </a:p>
          <a:p>
            <a:pPr lvl="1"/>
            <a:r>
              <a:rPr lang="en-US" baseline="0" dirty="0"/>
              <a:t>Completing the Intake/Interview &amp; Quality Review Course (Pub 5101) and taking the certification exam on Link and Learn Taxes</a:t>
            </a:r>
          </a:p>
          <a:p>
            <a:pPr lvl="1"/>
            <a:r>
              <a:rPr lang="en-US" baseline="0" dirty="0"/>
              <a:t>Printing a copy of the Volunteer Agreement from Link and Learn Taxes showing they passed one or both exams above. </a:t>
            </a:r>
          </a:p>
          <a:p>
            <a:pPr lvl="2"/>
            <a:r>
              <a:rPr lang="en-US" baseline="0" dirty="0"/>
              <a:t>Alternatively they could be asked to fill out the Volunteer Agreement form in Pun 6744 and bring it to class.  This could also be done during their orientation if applicable</a:t>
            </a:r>
          </a:p>
          <a:p>
            <a:pPr lvl="2"/>
            <a:r>
              <a:rPr lang="en-US" baseline="0" dirty="0"/>
              <a:t>Alternatively, they can take the two tests and submit the Volunteer Agreement after they complete their certifications</a:t>
            </a:r>
          </a:p>
          <a:p>
            <a:pPr lvl="1"/>
            <a:r>
              <a:rPr lang="en-US" baseline="0" dirty="0"/>
              <a:t>Open and assemble their Pub 4491 and familiarize themselves with the contents</a:t>
            </a:r>
          </a:p>
          <a:p>
            <a:pPr lvl="1"/>
            <a:r>
              <a:rPr lang="en-US" baseline="0" dirty="0"/>
              <a:t>Open and assemble their Pub 4012 and familiarize themselves with the contents – this will be late January</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22</a:t>
            </a:fld>
            <a:endParaRPr lang="en-US" altLang="en-US"/>
          </a:p>
        </p:txBody>
      </p:sp>
    </p:spTree>
    <p:extLst>
      <p:ext uri="{BB962C8B-B14F-4D97-AF65-F5344CB8AC3E}">
        <p14:creationId xmlns:p14="http://schemas.microsoft.com/office/powerpoint/2010/main" val="6388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xfrm>
            <a:off x="4022725" y="8918575"/>
            <a:ext cx="3078163"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515" indent="-294429">
              <a:spcBef>
                <a:spcPct val="30000"/>
              </a:spcBef>
              <a:defRPr sz="1300">
                <a:solidFill>
                  <a:schemeClr val="tx1"/>
                </a:solidFill>
                <a:latin typeface="Calibri" panose="020F0502020204030204" pitchFamily="34" charset="0"/>
              </a:defRPr>
            </a:lvl2pPr>
            <a:lvl3pPr marL="1177715" indent="-235543">
              <a:spcBef>
                <a:spcPct val="30000"/>
              </a:spcBef>
              <a:defRPr sz="1300">
                <a:solidFill>
                  <a:schemeClr val="tx1"/>
                </a:solidFill>
                <a:latin typeface="Calibri" panose="020F0502020204030204" pitchFamily="34" charset="0"/>
              </a:defRPr>
            </a:lvl3pPr>
            <a:lvl4pPr marL="1648801" indent="-235543">
              <a:spcBef>
                <a:spcPct val="30000"/>
              </a:spcBef>
              <a:defRPr sz="1300">
                <a:solidFill>
                  <a:schemeClr val="tx1"/>
                </a:solidFill>
                <a:latin typeface="Calibri" panose="020F0502020204030204" pitchFamily="34" charset="0"/>
              </a:defRPr>
            </a:lvl4pPr>
            <a:lvl5pPr marL="2119887" indent="-235543">
              <a:spcBef>
                <a:spcPct val="30000"/>
              </a:spcBef>
              <a:defRPr sz="1300">
                <a:solidFill>
                  <a:schemeClr val="tx1"/>
                </a:solidFill>
                <a:latin typeface="Calibri" panose="020F0502020204030204" pitchFamily="34" charset="0"/>
              </a:defRPr>
            </a:lvl5pPr>
            <a:lvl6pPr marL="2590973" indent="-235543" eaLnBrk="0" fontAlgn="base" hangingPunct="0">
              <a:spcBef>
                <a:spcPct val="30000"/>
              </a:spcBef>
              <a:spcAft>
                <a:spcPct val="0"/>
              </a:spcAft>
              <a:defRPr sz="1300">
                <a:solidFill>
                  <a:schemeClr val="tx1"/>
                </a:solidFill>
                <a:latin typeface="Calibri" panose="020F0502020204030204" pitchFamily="34" charset="0"/>
              </a:defRPr>
            </a:lvl6pPr>
            <a:lvl7pPr marL="3062059" indent="-235543" eaLnBrk="0" fontAlgn="base" hangingPunct="0">
              <a:spcBef>
                <a:spcPct val="30000"/>
              </a:spcBef>
              <a:spcAft>
                <a:spcPct val="0"/>
              </a:spcAft>
              <a:defRPr sz="1300">
                <a:solidFill>
                  <a:schemeClr val="tx1"/>
                </a:solidFill>
                <a:latin typeface="Calibri" panose="020F0502020204030204" pitchFamily="34" charset="0"/>
              </a:defRPr>
            </a:lvl7pPr>
            <a:lvl8pPr marL="3533145" indent="-235543" eaLnBrk="0" fontAlgn="base" hangingPunct="0">
              <a:spcBef>
                <a:spcPct val="30000"/>
              </a:spcBef>
              <a:spcAft>
                <a:spcPct val="0"/>
              </a:spcAft>
              <a:defRPr sz="1300">
                <a:solidFill>
                  <a:schemeClr val="tx1"/>
                </a:solidFill>
                <a:latin typeface="Calibri" panose="020F0502020204030204" pitchFamily="34" charset="0"/>
              </a:defRPr>
            </a:lvl8pPr>
            <a:lvl9pPr marL="4004231" indent="-23554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A0EA2CE-2921-4463-8B51-E1D8EC468CF2}" type="slidenum">
              <a:rPr lang="en-US" altLang="en-US"/>
              <a:pPr>
                <a:spcBef>
                  <a:spcPct val="0"/>
                </a:spcBef>
              </a:pPr>
              <a:t>23</a:t>
            </a:fld>
            <a:endParaRPr lang="en-US" altLang="en-US"/>
          </a:p>
        </p:txBody>
      </p:sp>
      <p:sp>
        <p:nvSpPr>
          <p:cNvPr id="34819" name="Rectangle 2"/>
          <p:cNvSpPr>
            <a:spLocks noGrp="1" noRot="1" noChangeAspect="1" noChangeArrowheads="1" noTextEdit="1"/>
          </p:cNvSpPr>
          <p:nvPr>
            <p:ph type="sldImg"/>
          </p:nvPr>
        </p:nvSpPr>
        <p:spPr bwMode="auto">
          <a:xfrm>
            <a:off x="1438275" y="1173163"/>
            <a:ext cx="4225925" cy="31686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709613" y="4518025"/>
            <a:ext cx="5683250" cy="369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p:cNvSpPr>
            <a:spLocks noGrp="1"/>
          </p:cNvSpPr>
          <p:nvPr>
            <p:ph type="dt" idx="10"/>
          </p:nvPr>
        </p:nvSpPr>
        <p:spPr>
          <a:xfrm>
            <a:off x="4022725" y="0"/>
            <a:ext cx="3078163" cy="469900"/>
          </a:xfrm>
          <a:prstGeom prst="rect">
            <a:avLst/>
          </a:prstGeom>
        </p:spPr>
        <p:txBody>
          <a:bodyPr/>
          <a:lstStyle/>
          <a:p>
            <a:pPr>
              <a:defRPr/>
            </a:pPr>
            <a:endParaRPr lang="en-US" dirty="0"/>
          </a:p>
        </p:txBody>
      </p:sp>
    </p:spTree>
    <p:extLst>
      <p:ext uri="{BB962C8B-B14F-4D97-AF65-F5344CB8AC3E}">
        <p14:creationId xmlns:p14="http://schemas.microsoft.com/office/powerpoint/2010/main" val="382584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438275" y="1173163"/>
            <a:ext cx="4225925" cy="31686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09613" y="4518025"/>
            <a:ext cx="5683250" cy="369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While the first two courses can be presented in a classroom setting, many</a:t>
            </a:r>
            <a:r>
              <a:rPr lang="en-US" altLang="en-US" baseline="0" dirty="0"/>
              <a:t> districts have new volunteers and counselors study the material on their own, take and pass the exam on-line, and print and sign the Volunteer Agreement as part of New Volunteer Orientation prior to tax law/TaxSlayer training</a:t>
            </a:r>
          </a:p>
          <a:p>
            <a:pPr eaLnBrk="1" hangingPunct="1">
              <a:spcBef>
                <a:spcPct val="0"/>
              </a:spcBef>
            </a:pPr>
            <a:r>
              <a:rPr lang="en-US" altLang="en-US" baseline="0" dirty="0"/>
              <a:t>IRS requires that all new volunteers must take the course on Intake/Interview and Quality Review</a:t>
            </a:r>
          </a:p>
          <a:p>
            <a:pPr eaLnBrk="1" hangingPunct="1">
              <a:spcBef>
                <a:spcPct val="0"/>
              </a:spcBef>
            </a:pPr>
            <a:r>
              <a:rPr lang="en-US" altLang="en-US" baseline="0" dirty="0"/>
              <a:t>Policy and Procedure Training, however, is required to be presented by Instructors to all counselors, typically at orientation</a:t>
            </a:r>
          </a:p>
          <a:p>
            <a:pPr lvl="1" eaLnBrk="1" hangingPunct="1">
              <a:spcBef>
                <a:spcPct val="0"/>
              </a:spcBef>
            </a:pPr>
            <a:r>
              <a:rPr lang="en-US" altLang="en-US" baseline="0" dirty="0"/>
              <a:t>District Coordinators may grant limited case by case exceptions but no blanket district or site exceptions may be granted</a:t>
            </a:r>
          </a:p>
          <a:p>
            <a:pPr eaLnBrk="1" hangingPunct="1">
              <a:spcBef>
                <a:spcPct val="0"/>
              </a:spcBef>
            </a:pPr>
            <a:endParaRPr lang="en-US" altLang="en-US" baseline="0" dirty="0"/>
          </a:p>
        </p:txBody>
      </p:sp>
      <p:sp>
        <p:nvSpPr>
          <p:cNvPr id="30724" name="Slide Number Placeholder 3"/>
          <p:cNvSpPr>
            <a:spLocks noGrp="1"/>
          </p:cNvSpPr>
          <p:nvPr>
            <p:ph type="sldNum" sz="quarter" idx="5"/>
          </p:nvPr>
        </p:nvSpPr>
        <p:spPr bwMode="auto">
          <a:xfrm>
            <a:off x="4022725" y="8918575"/>
            <a:ext cx="3078163"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515" indent="-294429">
              <a:spcBef>
                <a:spcPct val="30000"/>
              </a:spcBef>
              <a:defRPr sz="1300">
                <a:solidFill>
                  <a:schemeClr val="tx1"/>
                </a:solidFill>
                <a:latin typeface="Calibri" panose="020F0502020204030204" pitchFamily="34" charset="0"/>
              </a:defRPr>
            </a:lvl2pPr>
            <a:lvl3pPr marL="1177715" indent="-235543">
              <a:spcBef>
                <a:spcPct val="30000"/>
              </a:spcBef>
              <a:defRPr sz="1300">
                <a:solidFill>
                  <a:schemeClr val="tx1"/>
                </a:solidFill>
                <a:latin typeface="Calibri" panose="020F0502020204030204" pitchFamily="34" charset="0"/>
              </a:defRPr>
            </a:lvl3pPr>
            <a:lvl4pPr marL="1648801" indent="-235543">
              <a:spcBef>
                <a:spcPct val="30000"/>
              </a:spcBef>
              <a:defRPr sz="1300">
                <a:solidFill>
                  <a:schemeClr val="tx1"/>
                </a:solidFill>
                <a:latin typeface="Calibri" panose="020F0502020204030204" pitchFamily="34" charset="0"/>
              </a:defRPr>
            </a:lvl4pPr>
            <a:lvl5pPr marL="2119887" indent="-235543">
              <a:spcBef>
                <a:spcPct val="30000"/>
              </a:spcBef>
              <a:defRPr sz="1300">
                <a:solidFill>
                  <a:schemeClr val="tx1"/>
                </a:solidFill>
                <a:latin typeface="Calibri" panose="020F0502020204030204" pitchFamily="34" charset="0"/>
              </a:defRPr>
            </a:lvl5pPr>
            <a:lvl6pPr marL="2590973" indent="-235543" eaLnBrk="0" fontAlgn="base" hangingPunct="0">
              <a:spcBef>
                <a:spcPct val="30000"/>
              </a:spcBef>
              <a:spcAft>
                <a:spcPct val="0"/>
              </a:spcAft>
              <a:defRPr sz="1300">
                <a:solidFill>
                  <a:schemeClr val="tx1"/>
                </a:solidFill>
                <a:latin typeface="Calibri" panose="020F0502020204030204" pitchFamily="34" charset="0"/>
              </a:defRPr>
            </a:lvl6pPr>
            <a:lvl7pPr marL="3062059" indent="-235543" eaLnBrk="0" fontAlgn="base" hangingPunct="0">
              <a:spcBef>
                <a:spcPct val="30000"/>
              </a:spcBef>
              <a:spcAft>
                <a:spcPct val="0"/>
              </a:spcAft>
              <a:defRPr sz="1300">
                <a:solidFill>
                  <a:schemeClr val="tx1"/>
                </a:solidFill>
                <a:latin typeface="Calibri" panose="020F0502020204030204" pitchFamily="34" charset="0"/>
              </a:defRPr>
            </a:lvl7pPr>
            <a:lvl8pPr marL="3533145" indent="-235543" eaLnBrk="0" fontAlgn="base" hangingPunct="0">
              <a:spcBef>
                <a:spcPct val="30000"/>
              </a:spcBef>
              <a:spcAft>
                <a:spcPct val="0"/>
              </a:spcAft>
              <a:defRPr sz="1300">
                <a:solidFill>
                  <a:schemeClr val="tx1"/>
                </a:solidFill>
                <a:latin typeface="Calibri" panose="020F0502020204030204" pitchFamily="34" charset="0"/>
              </a:defRPr>
            </a:lvl8pPr>
            <a:lvl9pPr marL="4004231" indent="-23554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1370B46-D349-4F9D-BB9C-B70CD3C8D402}" type="slidenum">
              <a:rPr lang="en-US" altLang="en-US"/>
              <a:pPr>
                <a:spcBef>
                  <a:spcPct val="0"/>
                </a:spcBef>
              </a:pPr>
              <a:t>3</a:t>
            </a:fld>
            <a:endParaRPr lang="en-US" altLang="en-US"/>
          </a:p>
        </p:txBody>
      </p:sp>
      <p:sp>
        <p:nvSpPr>
          <p:cNvPr id="2" name="Date Placeholder 1"/>
          <p:cNvSpPr>
            <a:spLocks noGrp="1"/>
          </p:cNvSpPr>
          <p:nvPr>
            <p:ph type="dt" idx="10"/>
          </p:nvPr>
        </p:nvSpPr>
        <p:spPr>
          <a:xfrm>
            <a:off x="4022725" y="0"/>
            <a:ext cx="3078163" cy="469900"/>
          </a:xfrm>
          <a:prstGeom prst="rect">
            <a:avLst/>
          </a:prstGeom>
        </p:spPr>
        <p:txBody>
          <a:bodyPr/>
          <a:lstStyle/>
          <a:p>
            <a:pPr>
              <a:defRPr/>
            </a:pPr>
            <a:endParaRPr lang="en-US" dirty="0"/>
          </a:p>
        </p:txBody>
      </p:sp>
    </p:spTree>
    <p:extLst>
      <p:ext uri="{BB962C8B-B14F-4D97-AF65-F5344CB8AC3E}">
        <p14:creationId xmlns:p14="http://schemas.microsoft.com/office/powerpoint/2010/main" val="4048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438275" y="1173163"/>
            <a:ext cx="4225925" cy="31686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09613" y="4518025"/>
            <a:ext cx="5683250" cy="3697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xfrm>
            <a:off x="4022725" y="8918575"/>
            <a:ext cx="3078163" cy="469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5515" indent="-294429">
              <a:spcBef>
                <a:spcPct val="30000"/>
              </a:spcBef>
              <a:defRPr sz="1300">
                <a:solidFill>
                  <a:schemeClr val="tx1"/>
                </a:solidFill>
                <a:latin typeface="Calibri" panose="020F0502020204030204" pitchFamily="34" charset="0"/>
              </a:defRPr>
            </a:lvl2pPr>
            <a:lvl3pPr marL="1177715" indent="-235543">
              <a:spcBef>
                <a:spcPct val="30000"/>
              </a:spcBef>
              <a:defRPr sz="1300">
                <a:solidFill>
                  <a:schemeClr val="tx1"/>
                </a:solidFill>
                <a:latin typeface="Calibri" panose="020F0502020204030204" pitchFamily="34" charset="0"/>
              </a:defRPr>
            </a:lvl3pPr>
            <a:lvl4pPr marL="1648801" indent="-235543">
              <a:spcBef>
                <a:spcPct val="30000"/>
              </a:spcBef>
              <a:defRPr sz="1300">
                <a:solidFill>
                  <a:schemeClr val="tx1"/>
                </a:solidFill>
                <a:latin typeface="Calibri" panose="020F0502020204030204" pitchFamily="34" charset="0"/>
              </a:defRPr>
            </a:lvl4pPr>
            <a:lvl5pPr marL="2119887" indent="-235543">
              <a:spcBef>
                <a:spcPct val="30000"/>
              </a:spcBef>
              <a:defRPr sz="1300">
                <a:solidFill>
                  <a:schemeClr val="tx1"/>
                </a:solidFill>
                <a:latin typeface="Calibri" panose="020F0502020204030204" pitchFamily="34" charset="0"/>
              </a:defRPr>
            </a:lvl5pPr>
            <a:lvl6pPr marL="2590973" indent="-235543" eaLnBrk="0" fontAlgn="base" hangingPunct="0">
              <a:spcBef>
                <a:spcPct val="30000"/>
              </a:spcBef>
              <a:spcAft>
                <a:spcPct val="0"/>
              </a:spcAft>
              <a:defRPr sz="1300">
                <a:solidFill>
                  <a:schemeClr val="tx1"/>
                </a:solidFill>
                <a:latin typeface="Calibri" panose="020F0502020204030204" pitchFamily="34" charset="0"/>
              </a:defRPr>
            </a:lvl6pPr>
            <a:lvl7pPr marL="3062059" indent="-235543" eaLnBrk="0" fontAlgn="base" hangingPunct="0">
              <a:spcBef>
                <a:spcPct val="30000"/>
              </a:spcBef>
              <a:spcAft>
                <a:spcPct val="0"/>
              </a:spcAft>
              <a:defRPr sz="1300">
                <a:solidFill>
                  <a:schemeClr val="tx1"/>
                </a:solidFill>
                <a:latin typeface="Calibri" panose="020F0502020204030204" pitchFamily="34" charset="0"/>
              </a:defRPr>
            </a:lvl7pPr>
            <a:lvl8pPr marL="3533145" indent="-235543" eaLnBrk="0" fontAlgn="base" hangingPunct="0">
              <a:spcBef>
                <a:spcPct val="30000"/>
              </a:spcBef>
              <a:spcAft>
                <a:spcPct val="0"/>
              </a:spcAft>
              <a:defRPr sz="1300">
                <a:solidFill>
                  <a:schemeClr val="tx1"/>
                </a:solidFill>
                <a:latin typeface="Calibri" panose="020F0502020204030204" pitchFamily="34" charset="0"/>
              </a:defRPr>
            </a:lvl8pPr>
            <a:lvl9pPr marL="4004231" indent="-23554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41370B46-D349-4F9D-BB9C-B70CD3C8D402}" type="slidenum">
              <a:rPr lang="en-US" altLang="en-US"/>
              <a:pPr>
                <a:spcBef>
                  <a:spcPct val="0"/>
                </a:spcBef>
              </a:pPr>
              <a:t>4</a:t>
            </a:fld>
            <a:endParaRPr lang="en-US" altLang="en-US"/>
          </a:p>
        </p:txBody>
      </p:sp>
      <p:sp>
        <p:nvSpPr>
          <p:cNvPr id="2" name="Date Placeholder 1"/>
          <p:cNvSpPr>
            <a:spLocks noGrp="1"/>
          </p:cNvSpPr>
          <p:nvPr>
            <p:ph type="dt" idx="10"/>
          </p:nvPr>
        </p:nvSpPr>
        <p:spPr>
          <a:xfrm>
            <a:off x="4022725" y="0"/>
            <a:ext cx="3078163" cy="469900"/>
          </a:xfrm>
          <a:prstGeom prst="rect">
            <a:avLst/>
          </a:prstGeom>
        </p:spPr>
        <p:txBody>
          <a:bodyPr/>
          <a:lstStyle/>
          <a:p>
            <a:pPr>
              <a:defRPr/>
            </a:pPr>
            <a:endParaRPr lang="en-US" dirty="0"/>
          </a:p>
        </p:txBody>
      </p:sp>
    </p:spTree>
    <p:extLst>
      <p:ext uri="{BB962C8B-B14F-4D97-AF65-F5344CB8AC3E}">
        <p14:creationId xmlns:p14="http://schemas.microsoft.com/office/powerpoint/2010/main" val="271582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Both Pubs</a:t>
            </a:r>
            <a:r>
              <a:rPr lang="en-US" baseline="0" dirty="0"/>
              <a:t> 4012 and 4491 have NTTC supplemental information to provide more details to aid Counselors</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5</a:t>
            </a:fld>
            <a:endParaRPr lang="en-US" altLang="en-US"/>
          </a:p>
        </p:txBody>
      </p:sp>
    </p:spTree>
    <p:extLst>
      <p:ext uri="{BB962C8B-B14F-4D97-AF65-F5344CB8AC3E}">
        <p14:creationId xmlns:p14="http://schemas.microsoft.com/office/powerpoint/2010/main" val="130040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normAutofit/>
          </a:bodyPr>
          <a:lstStyle/>
          <a:p>
            <a:r>
              <a:rPr lang="en-US" dirty="0"/>
              <a:t>TaxSlayer Pro: cannot</a:t>
            </a:r>
            <a:r>
              <a:rPr lang="en-US" baseline="0" dirty="0"/>
              <a:t> use personal computer to access</a:t>
            </a:r>
          </a:p>
          <a:p>
            <a:r>
              <a:rPr lang="en-US" baseline="0" dirty="0"/>
              <a:t>TaxSlayer Practice Lab: can use personal computer to access</a:t>
            </a:r>
            <a:endParaRPr lang="en-US" dirty="0"/>
          </a:p>
        </p:txBody>
      </p:sp>
      <p:sp>
        <p:nvSpPr>
          <p:cNvPr id="4" name="Date Placeholder 3"/>
          <p:cNvSpPr>
            <a:spLocks noGrp="1"/>
          </p:cNvSpPr>
          <p:nvPr>
            <p:ph type="dt" idx="10"/>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a:xfrm>
            <a:off x="4022725" y="8918575"/>
            <a:ext cx="3078163" cy="469900"/>
          </a:xfrm>
          <a:prstGeom prst="rect">
            <a:avLst/>
          </a:prstGeom>
        </p:spPr>
        <p:txBody>
          <a:bodyPr/>
          <a:lstStyle/>
          <a:p>
            <a:fld id="{2F3905C0-1D80-448E-8FEF-2BB8E2DD4C37}" type="slidenum">
              <a:rPr lang="en-US" altLang="en-US" smtClean="0"/>
              <a:pPr/>
              <a:t>6</a:t>
            </a:fld>
            <a:endParaRPr lang="en-US" altLang="en-US"/>
          </a:p>
        </p:txBody>
      </p:sp>
    </p:spTree>
    <p:extLst>
      <p:ext uri="{BB962C8B-B14F-4D97-AF65-F5344CB8AC3E}">
        <p14:creationId xmlns:p14="http://schemas.microsoft.com/office/powerpoint/2010/main" val="273713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09613" y="4518025"/>
            <a:ext cx="5683250" cy="3697288"/>
          </a:xfrm>
        </p:spPr>
        <p:txBody>
          <a:bodyPr/>
          <a:lstStyle/>
          <a:p>
            <a:endParaRPr lang="en-US"/>
          </a:p>
        </p:txBody>
      </p:sp>
      <p:sp>
        <p:nvSpPr>
          <p:cNvPr id="4" name="Slide Number Placeholder 3"/>
          <p:cNvSpPr>
            <a:spLocks noGrp="1"/>
          </p:cNvSpPr>
          <p:nvPr>
            <p:ph type="sldNum" sz="quarter" idx="10"/>
          </p:nvPr>
        </p:nvSpPr>
        <p:spPr>
          <a:xfrm>
            <a:off x="4022725" y="8918575"/>
            <a:ext cx="3078163" cy="469900"/>
          </a:xfrm>
        </p:spPr>
        <p:txBody>
          <a:bodyPr/>
          <a:lstStyle/>
          <a:p>
            <a:fld id="{7C4D21C4-6968-4C39-B2E6-EDE9CC23CCEC}" type="slidenum">
              <a:rPr lang="en-US" smtClean="0"/>
              <a:t>7</a:t>
            </a:fld>
            <a:endParaRPr lang="en-US"/>
          </a:p>
        </p:txBody>
      </p:sp>
      <p:sp>
        <p:nvSpPr>
          <p:cNvPr id="5" name="Date Placeholder 4"/>
          <p:cNvSpPr>
            <a:spLocks noGrp="1"/>
          </p:cNvSpPr>
          <p:nvPr>
            <p:ph type="dt" idx="11"/>
          </p:nvPr>
        </p:nvSpPr>
        <p:spPr>
          <a:xfrm>
            <a:off x="4022725" y="0"/>
            <a:ext cx="3078163" cy="469900"/>
          </a:xfrm>
        </p:spPr>
        <p:txBody>
          <a:bodyPr/>
          <a:lstStyle/>
          <a:p>
            <a:fld id="{84608037-982F-40D7-AF97-C1ED9BFB56C0}" type="datetime1">
              <a:rPr lang="en-US" smtClean="0"/>
              <a:t>11/27/2019</a:t>
            </a:fld>
            <a:endParaRPr lang="en-US"/>
          </a:p>
        </p:txBody>
      </p:sp>
    </p:spTree>
    <p:extLst>
      <p:ext uri="{BB962C8B-B14F-4D97-AF65-F5344CB8AC3E}">
        <p14:creationId xmlns:p14="http://schemas.microsoft.com/office/powerpoint/2010/main" val="37975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09613" y="4518025"/>
            <a:ext cx="5683250" cy="3697288"/>
          </a:xfrm>
        </p:spPr>
        <p:txBody>
          <a:bodyPr/>
          <a:lstStyle/>
          <a:p>
            <a:endParaRPr lang="en-US"/>
          </a:p>
        </p:txBody>
      </p:sp>
      <p:sp>
        <p:nvSpPr>
          <p:cNvPr id="4" name="Slide Number Placeholder 3"/>
          <p:cNvSpPr>
            <a:spLocks noGrp="1"/>
          </p:cNvSpPr>
          <p:nvPr>
            <p:ph type="sldNum" sz="quarter" idx="10"/>
          </p:nvPr>
        </p:nvSpPr>
        <p:spPr>
          <a:xfrm>
            <a:off x="4022725" y="8918575"/>
            <a:ext cx="3078163" cy="469900"/>
          </a:xfrm>
        </p:spPr>
        <p:txBody>
          <a:bodyPr/>
          <a:lstStyle/>
          <a:p>
            <a:fld id="{7C4D21C4-6968-4C39-B2E6-EDE9CC23CCEC}" type="slidenum">
              <a:rPr lang="en-US" smtClean="0"/>
              <a:t>8</a:t>
            </a:fld>
            <a:endParaRPr lang="en-US"/>
          </a:p>
        </p:txBody>
      </p:sp>
      <p:sp>
        <p:nvSpPr>
          <p:cNvPr id="5" name="Date Placeholder 4"/>
          <p:cNvSpPr>
            <a:spLocks noGrp="1"/>
          </p:cNvSpPr>
          <p:nvPr>
            <p:ph type="dt" idx="11"/>
          </p:nvPr>
        </p:nvSpPr>
        <p:spPr>
          <a:xfrm>
            <a:off x="4022725" y="0"/>
            <a:ext cx="3078163" cy="469900"/>
          </a:xfrm>
        </p:spPr>
        <p:txBody>
          <a:bodyPr/>
          <a:lstStyle/>
          <a:p>
            <a:fld id="{7735880C-BD65-46A0-A3DD-50B70F8CC111}" type="datetime1">
              <a:rPr lang="en-US" smtClean="0"/>
              <a:t>11/27/2019</a:t>
            </a:fld>
            <a:endParaRPr lang="en-US"/>
          </a:p>
        </p:txBody>
      </p:sp>
    </p:spTree>
    <p:extLst>
      <p:ext uri="{BB962C8B-B14F-4D97-AF65-F5344CB8AC3E}">
        <p14:creationId xmlns:p14="http://schemas.microsoft.com/office/powerpoint/2010/main" val="148697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a:prstGeom prst="rect">
            <a:avLst/>
          </a:prstGeom>
        </p:spPr>
      </p:sp>
      <p:sp>
        <p:nvSpPr>
          <p:cNvPr id="3" name="Notes Placeholder 2"/>
          <p:cNvSpPr>
            <a:spLocks noGrp="1"/>
          </p:cNvSpPr>
          <p:nvPr>
            <p:ph type="body" idx="1"/>
          </p:nvPr>
        </p:nvSpPr>
        <p:spPr>
          <a:xfrm>
            <a:off x="709613" y="4518025"/>
            <a:ext cx="5683250" cy="3697288"/>
          </a:xfrm>
          <a:prstGeom prst="rect">
            <a:avLst/>
          </a:prstGeom>
        </p:spPr>
        <p:txBody>
          <a:bodyPr/>
          <a:lstStyle/>
          <a:p>
            <a:r>
              <a:rPr lang="en-US" dirty="0"/>
              <a:t>This is the place to list local materials unique to your training area</a:t>
            </a:r>
          </a:p>
        </p:txBody>
      </p:sp>
      <p:sp>
        <p:nvSpPr>
          <p:cNvPr id="4" name="Date Placeholder 3"/>
          <p:cNvSpPr>
            <a:spLocks noGrp="1"/>
          </p:cNvSpPr>
          <p:nvPr>
            <p:ph type="dt" idx="1"/>
          </p:nvPr>
        </p:nvSpPr>
        <p:spPr>
          <a:xfrm>
            <a:off x="4022725" y="0"/>
            <a:ext cx="3078163" cy="469900"/>
          </a:xfrm>
          <a:prstGeom prst="rect">
            <a:avLst/>
          </a:prstGeom>
        </p:spPr>
        <p:txBody>
          <a:bodyPr/>
          <a:lstStyle/>
          <a:p>
            <a:pPr>
              <a:defRPr/>
            </a:pPr>
            <a:endParaRPr lang="en-US" dirty="0"/>
          </a:p>
        </p:txBody>
      </p:sp>
      <p:sp>
        <p:nvSpPr>
          <p:cNvPr id="5" name="Slide Number Placeholder 4"/>
          <p:cNvSpPr>
            <a:spLocks noGrp="1"/>
          </p:cNvSpPr>
          <p:nvPr>
            <p:ph type="sldNum" sz="quarter" idx="5"/>
          </p:nvPr>
        </p:nvSpPr>
        <p:spPr>
          <a:xfrm>
            <a:off x="4022725" y="8918575"/>
            <a:ext cx="3078163" cy="469900"/>
          </a:xfrm>
          <a:prstGeom prst="rect">
            <a:avLst/>
          </a:prstGeom>
        </p:spPr>
        <p:txBody>
          <a:bodyPr/>
          <a:lstStyle/>
          <a:p>
            <a:fld id="{2F3905C0-1D80-448E-8FEF-2BB8E2DD4C37}" type="slidenum">
              <a:rPr lang="en-US" altLang="en-US" smtClean="0"/>
              <a:pPr/>
              <a:t>9</a:t>
            </a:fld>
            <a:endParaRPr lang="en-US" altLang="en-US"/>
          </a:p>
        </p:txBody>
      </p:sp>
    </p:spTree>
    <p:extLst>
      <p:ext uri="{BB962C8B-B14F-4D97-AF65-F5344CB8AC3E}">
        <p14:creationId xmlns:p14="http://schemas.microsoft.com/office/powerpoint/2010/main" val="21904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learncertification.com/"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michigan.gov/taxe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3074" name="Title 1"/>
          <p:cNvSpPr>
            <a:spLocks noGrp="1"/>
          </p:cNvSpPr>
          <p:nvPr>
            <p:ph type="title"/>
          </p:nvPr>
        </p:nvSpPr>
        <p:spPr/>
        <p:txBody>
          <a:bodyPr>
            <a:noAutofit/>
          </a:bodyPr>
          <a:lstStyle/>
          <a:p>
            <a:r>
              <a:rPr lang="en-US" altLang="en-US" dirty="0"/>
              <a:t>Tax Preparation </a:t>
            </a:r>
            <a:br>
              <a:rPr lang="en-US" altLang="en-US" dirty="0"/>
            </a:br>
            <a:r>
              <a:rPr lang="en-US" altLang="en-US" dirty="0"/>
              <a:t>Course Introduction</a:t>
            </a:r>
          </a:p>
        </p:txBody>
      </p:sp>
      <p:sp>
        <p:nvSpPr>
          <p:cNvPr id="2" name="Date Placeholder 1">
            <a:extLst>
              <a:ext uri="{FF2B5EF4-FFF2-40B4-BE49-F238E27FC236}">
                <a16:creationId xmlns:a16="http://schemas.microsoft.com/office/drawing/2014/main" id="{7613FE18-5ED4-4802-A8E8-7005FC357EC3}"/>
              </a:ext>
            </a:extLst>
          </p:cNvPr>
          <p:cNvSpPr>
            <a:spLocks noGrp="1"/>
          </p:cNvSpPr>
          <p:nvPr>
            <p:ph type="dt" sz="half" idx="2"/>
          </p:nvPr>
        </p:nvSpPr>
        <p:spPr/>
        <p:txBody>
          <a:bodyPr/>
          <a:lstStyle/>
          <a:p>
            <a:r>
              <a:rPr lang="en-US"/>
              <a:t>11-27-2019 v1a</a:t>
            </a:r>
          </a:p>
        </p:txBody>
      </p:sp>
      <p:sp>
        <p:nvSpPr>
          <p:cNvPr id="3" name="Footer Placeholder 2">
            <a:extLst>
              <a:ext uri="{FF2B5EF4-FFF2-40B4-BE49-F238E27FC236}">
                <a16:creationId xmlns:a16="http://schemas.microsoft.com/office/drawing/2014/main" id="{639A9006-8662-4897-BF98-84CAAC1FAF92}"/>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9CA7BB95-1CEF-4985-8074-A3BBC8F98078}"/>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353744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10</a:t>
            </a:fld>
            <a:endParaRPr lang="en-US" altLang="en-US"/>
          </a:p>
        </p:txBody>
      </p:sp>
      <p:sp>
        <p:nvSpPr>
          <p:cNvPr id="5" name="Content Placeholder 4"/>
          <p:cNvSpPr>
            <a:spLocks noGrp="1"/>
          </p:cNvSpPr>
          <p:nvPr>
            <p:ph sz="quarter" idx="12"/>
          </p:nvPr>
        </p:nvSpPr>
        <p:spPr/>
        <p:txBody>
          <a:bodyPr>
            <a:normAutofit/>
          </a:bodyPr>
          <a:lstStyle/>
          <a:p>
            <a:r>
              <a:rPr lang="en-US" dirty="0"/>
              <a:t>Written specifically for the VITA/TCE program</a:t>
            </a:r>
          </a:p>
          <a:p>
            <a:r>
              <a:rPr lang="en-US" dirty="0"/>
              <a:t>Contains everything needed to pass all tests</a:t>
            </a:r>
          </a:p>
          <a:p>
            <a:r>
              <a:rPr lang="en-US" dirty="0"/>
              <a:t>Will be available Online in October</a:t>
            </a:r>
          </a:p>
          <a:p>
            <a:r>
              <a:rPr lang="en-US" dirty="0"/>
              <a:t>Printed version will be delivered mid-November</a:t>
            </a:r>
          </a:p>
          <a:p>
            <a:pPr marL="0" indent="0">
              <a:buNone/>
            </a:pPr>
            <a:endParaRPr lang="en-US" dirty="0"/>
          </a:p>
          <a:p>
            <a:endParaRPr lang="en-US" dirty="0"/>
          </a:p>
        </p:txBody>
      </p:sp>
      <p:sp>
        <p:nvSpPr>
          <p:cNvPr id="2" name="Title 1"/>
          <p:cNvSpPr>
            <a:spLocks noGrp="1"/>
          </p:cNvSpPr>
          <p:nvPr>
            <p:ph type="title"/>
          </p:nvPr>
        </p:nvSpPr>
        <p:spPr/>
        <p:txBody>
          <a:bodyPr/>
          <a:lstStyle/>
          <a:p>
            <a:r>
              <a:rPr lang="en-US" dirty="0"/>
              <a:t>Volunteer Resource Guide – Pub 4012</a:t>
            </a:r>
          </a:p>
        </p:txBody>
      </p:sp>
      <p:sp>
        <p:nvSpPr>
          <p:cNvPr id="6" name="TextBox 5">
            <a:extLst>
              <a:ext uri="{FF2B5EF4-FFF2-40B4-BE49-F238E27FC236}">
                <a16:creationId xmlns:a16="http://schemas.microsoft.com/office/drawing/2014/main" id="{8B24CAC7-925F-4006-80CE-DD9BBEC6C561}"/>
              </a:ext>
            </a:extLst>
          </p:cNvPr>
          <p:cNvSpPr txBox="1"/>
          <p:nvPr/>
        </p:nvSpPr>
        <p:spPr>
          <a:xfrm>
            <a:off x="1600200" y="4387932"/>
            <a:ext cx="5943600" cy="830997"/>
          </a:xfrm>
          <a:prstGeom prst="rect">
            <a:avLst/>
          </a:prstGeom>
          <a:noFill/>
          <a:ln w="38100">
            <a:solidFill>
              <a:srgbClr val="FF0000"/>
            </a:solidFill>
          </a:ln>
        </p:spPr>
        <p:txBody>
          <a:bodyPr wrap="square" rtlCol="0">
            <a:spAutoFit/>
          </a:bodyPr>
          <a:lstStyle/>
          <a:p>
            <a:r>
              <a:rPr lang="en-US" sz="2400" b="1" dirty="0"/>
              <a:t>Tax-Aide Recommends use of the NTTC Pub 4012 available in the Portal Library</a:t>
            </a:r>
          </a:p>
        </p:txBody>
      </p:sp>
      <p:sp>
        <p:nvSpPr>
          <p:cNvPr id="7" name="Date Placeholder 6">
            <a:extLst>
              <a:ext uri="{FF2B5EF4-FFF2-40B4-BE49-F238E27FC236}">
                <a16:creationId xmlns:a16="http://schemas.microsoft.com/office/drawing/2014/main" id="{6A95B298-65DE-496C-8C85-2A833D6DBD5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09005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11</a:t>
            </a:fld>
            <a:endParaRPr lang="en-US" altLang="en-US"/>
          </a:p>
        </p:txBody>
      </p:sp>
      <p:sp>
        <p:nvSpPr>
          <p:cNvPr id="5" name="Content Placeholder 4"/>
          <p:cNvSpPr>
            <a:spLocks noGrp="1"/>
          </p:cNvSpPr>
          <p:nvPr>
            <p:ph sz="quarter" idx="12"/>
          </p:nvPr>
        </p:nvSpPr>
        <p:spPr/>
        <p:txBody>
          <a:bodyPr/>
          <a:lstStyle/>
          <a:p>
            <a:r>
              <a:rPr lang="en-US" dirty="0"/>
              <a:t>NTTC-Modified Pub 4012 recommended</a:t>
            </a:r>
          </a:p>
          <a:p>
            <a:pPr lvl="1"/>
            <a:r>
              <a:rPr lang="en-US" b="1" dirty="0"/>
              <a:t>Online only</a:t>
            </a:r>
            <a:r>
              <a:rPr lang="en-US" dirty="0"/>
              <a:t>, no printed version</a:t>
            </a:r>
          </a:p>
          <a:p>
            <a:pPr lvl="1"/>
            <a:r>
              <a:rPr lang="en-US" dirty="0"/>
              <a:t>Latest version always in Portal Library</a:t>
            </a:r>
          </a:p>
          <a:p>
            <a:pPr lvl="1"/>
            <a:r>
              <a:rPr lang="en-US" dirty="0"/>
              <a:t>Available mid-October with January Update</a:t>
            </a:r>
          </a:p>
          <a:p>
            <a:pPr lvl="1"/>
            <a:r>
              <a:rPr lang="en-US" dirty="0"/>
              <a:t>Best reference for Tax-Aide (only) scope items</a:t>
            </a:r>
          </a:p>
          <a:p>
            <a:r>
              <a:rPr lang="en-US" dirty="0"/>
              <a:t>NTTC version includes scope </a:t>
            </a:r>
            <a:r>
              <a:rPr lang="en-US" b="1" dirty="0"/>
              <a:t>differences</a:t>
            </a:r>
            <a:r>
              <a:rPr lang="en-US" dirty="0"/>
              <a:t> from IRS</a:t>
            </a:r>
          </a:p>
          <a:p>
            <a:endParaRPr lang="en-US" dirty="0"/>
          </a:p>
          <a:p>
            <a:endParaRPr lang="en-US" dirty="0"/>
          </a:p>
        </p:txBody>
      </p:sp>
      <p:sp>
        <p:nvSpPr>
          <p:cNvPr id="2" name="Title 1"/>
          <p:cNvSpPr>
            <a:spLocks noGrp="1"/>
          </p:cNvSpPr>
          <p:nvPr>
            <p:ph type="title"/>
          </p:nvPr>
        </p:nvSpPr>
        <p:spPr/>
        <p:txBody>
          <a:bodyPr/>
          <a:lstStyle/>
          <a:p>
            <a:r>
              <a:rPr lang="en-US" dirty="0"/>
              <a:t>Volunteer Resource Guide – Pub 4012</a:t>
            </a:r>
          </a:p>
        </p:txBody>
      </p:sp>
      <p:sp>
        <p:nvSpPr>
          <p:cNvPr id="6" name="Date Placeholder 5">
            <a:extLst>
              <a:ext uri="{FF2B5EF4-FFF2-40B4-BE49-F238E27FC236}">
                <a16:creationId xmlns:a16="http://schemas.microsoft.com/office/drawing/2014/main" id="{1B26B66B-D0A7-440A-B76E-1F1FACD8A01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05077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9F9F8F-BDB9-42AC-BCDF-6460E403DBA3}"/>
              </a:ext>
            </a:extLst>
          </p:cNvPr>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a:extLst>
              <a:ext uri="{FF2B5EF4-FFF2-40B4-BE49-F238E27FC236}">
                <a16:creationId xmlns:a16="http://schemas.microsoft.com/office/drawing/2014/main" id="{1CE13B70-ED2B-4A0C-8C71-D079913F94B8}"/>
              </a:ext>
            </a:extLst>
          </p:cNvPr>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12</a:t>
            </a:fld>
            <a:endParaRPr lang="en-US" altLang="en-US"/>
          </a:p>
        </p:txBody>
      </p:sp>
      <p:sp>
        <p:nvSpPr>
          <p:cNvPr id="4" name="Content Placeholder 3">
            <a:extLst>
              <a:ext uri="{FF2B5EF4-FFF2-40B4-BE49-F238E27FC236}">
                <a16:creationId xmlns:a16="http://schemas.microsoft.com/office/drawing/2014/main" id="{28B805F9-37CB-4E92-996A-A5E1C329E4B5}"/>
              </a:ext>
            </a:extLst>
          </p:cNvPr>
          <p:cNvSpPr>
            <a:spLocks noGrp="1"/>
          </p:cNvSpPr>
          <p:nvPr>
            <p:ph sz="quarter" idx="12"/>
          </p:nvPr>
        </p:nvSpPr>
        <p:spPr/>
        <p:txBody>
          <a:bodyPr>
            <a:normAutofit/>
          </a:bodyPr>
          <a:lstStyle/>
          <a:p>
            <a:r>
              <a:rPr lang="en-US" dirty="0">
                <a:hlinkClick r:id="rId3"/>
              </a:rPr>
              <a:t>https://www.linklearncertification.com</a:t>
            </a:r>
            <a:endParaRPr lang="en-US" dirty="0"/>
          </a:p>
          <a:p>
            <a:r>
              <a:rPr lang="en-US" dirty="0"/>
              <a:t>Direct links to:</a:t>
            </a:r>
          </a:p>
          <a:p>
            <a:pPr lvl="1"/>
            <a:r>
              <a:rPr lang="en-US" dirty="0"/>
              <a:t>Online tests for certification</a:t>
            </a:r>
          </a:p>
          <a:p>
            <a:pPr lvl="1"/>
            <a:r>
              <a:rPr lang="en-US" dirty="0"/>
              <a:t>Training Lessons</a:t>
            </a:r>
          </a:p>
          <a:p>
            <a:pPr lvl="1"/>
            <a:r>
              <a:rPr lang="en-US" dirty="0"/>
              <a:t>Link and Learn On-line Lessons</a:t>
            </a:r>
          </a:p>
          <a:p>
            <a:pPr lvl="1"/>
            <a:r>
              <a:rPr lang="en-US" dirty="0"/>
              <a:t>IRS Forms and Publications site</a:t>
            </a:r>
          </a:p>
          <a:p>
            <a:pPr marL="0" indent="0">
              <a:buNone/>
            </a:pPr>
            <a:endParaRPr lang="en-US" dirty="0"/>
          </a:p>
        </p:txBody>
      </p:sp>
      <p:sp>
        <p:nvSpPr>
          <p:cNvPr id="5" name="Title 4">
            <a:extLst>
              <a:ext uri="{FF2B5EF4-FFF2-40B4-BE49-F238E27FC236}">
                <a16:creationId xmlns:a16="http://schemas.microsoft.com/office/drawing/2014/main" id="{917F47E0-0174-4CDF-A6DB-4539C0254D10}"/>
              </a:ext>
            </a:extLst>
          </p:cNvPr>
          <p:cNvSpPr>
            <a:spLocks noGrp="1"/>
          </p:cNvSpPr>
          <p:nvPr>
            <p:ph type="title"/>
          </p:nvPr>
        </p:nvSpPr>
        <p:spPr/>
        <p:txBody>
          <a:bodyPr/>
          <a:lstStyle/>
          <a:p>
            <a:r>
              <a:rPr lang="en-US" dirty="0"/>
              <a:t>Link and Learn Webpage</a:t>
            </a:r>
          </a:p>
        </p:txBody>
      </p:sp>
      <p:sp>
        <p:nvSpPr>
          <p:cNvPr id="6" name="Date Placeholder 5">
            <a:extLst>
              <a:ext uri="{FF2B5EF4-FFF2-40B4-BE49-F238E27FC236}">
                <a16:creationId xmlns:a16="http://schemas.microsoft.com/office/drawing/2014/main" id="{9F8CA8B4-DB0D-4530-A666-8BE6043C071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1369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6FA015-50C5-4AE2-894F-51BCF6C262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798295"/>
            <a:ext cx="6388918" cy="3695766"/>
          </a:xfrm>
          <a:prstGeom prst="rect">
            <a:avLst/>
          </a:prstGeom>
        </p:spPr>
      </p:pic>
      <p:sp>
        <p:nvSpPr>
          <p:cNvPr id="2" name="Footer Placeholder 1">
            <a:extLst>
              <a:ext uri="{FF2B5EF4-FFF2-40B4-BE49-F238E27FC236}">
                <a16:creationId xmlns:a16="http://schemas.microsoft.com/office/drawing/2014/main" id="{579F9F8F-BDB9-42AC-BCDF-6460E403DBA3}"/>
              </a:ext>
            </a:extLst>
          </p:cNvPr>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a:extLst>
              <a:ext uri="{FF2B5EF4-FFF2-40B4-BE49-F238E27FC236}">
                <a16:creationId xmlns:a16="http://schemas.microsoft.com/office/drawing/2014/main" id="{1CE13B70-ED2B-4A0C-8C71-D079913F94B8}"/>
              </a:ext>
            </a:extLst>
          </p:cNvPr>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13</a:t>
            </a:fld>
            <a:endParaRPr lang="en-US" altLang="en-US"/>
          </a:p>
        </p:txBody>
      </p:sp>
      <p:sp>
        <p:nvSpPr>
          <p:cNvPr id="4" name="Content Placeholder 3">
            <a:extLst>
              <a:ext uri="{FF2B5EF4-FFF2-40B4-BE49-F238E27FC236}">
                <a16:creationId xmlns:a16="http://schemas.microsoft.com/office/drawing/2014/main" id="{28B805F9-37CB-4E92-996A-A5E1C329E4B5}"/>
              </a:ext>
            </a:extLst>
          </p:cNvPr>
          <p:cNvSpPr>
            <a:spLocks noGrp="1"/>
          </p:cNvSpPr>
          <p:nvPr>
            <p:ph sz="quarter" idx="12"/>
          </p:nvPr>
        </p:nvSpPr>
        <p:spPr>
          <a:xfrm>
            <a:off x="6686550" y="3143250"/>
            <a:ext cx="2228850" cy="2686050"/>
          </a:xfrm>
        </p:spPr>
        <p:txBody>
          <a:bodyPr>
            <a:normAutofit/>
          </a:bodyPr>
          <a:lstStyle/>
          <a:p>
            <a:r>
              <a:rPr lang="en-US" sz="2700" dirty="0"/>
              <a:t>Access online tests here</a:t>
            </a:r>
          </a:p>
          <a:p>
            <a:endParaRPr lang="en-US" dirty="0"/>
          </a:p>
        </p:txBody>
      </p:sp>
      <p:sp>
        <p:nvSpPr>
          <p:cNvPr id="5" name="Title 4">
            <a:extLst>
              <a:ext uri="{FF2B5EF4-FFF2-40B4-BE49-F238E27FC236}">
                <a16:creationId xmlns:a16="http://schemas.microsoft.com/office/drawing/2014/main" id="{917F47E0-0174-4CDF-A6DB-4539C0254D10}"/>
              </a:ext>
            </a:extLst>
          </p:cNvPr>
          <p:cNvSpPr>
            <a:spLocks noGrp="1"/>
          </p:cNvSpPr>
          <p:nvPr>
            <p:ph type="title"/>
          </p:nvPr>
        </p:nvSpPr>
        <p:spPr/>
        <p:txBody>
          <a:bodyPr/>
          <a:lstStyle/>
          <a:p>
            <a:r>
              <a:rPr lang="en-US" dirty="0"/>
              <a:t>https://www.linklearncertification.com</a:t>
            </a:r>
          </a:p>
        </p:txBody>
      </p:sp>
      <p:cxnSp>
        <p:nvCxnSpPr>
          <p:cNvPr id="8" name="Straight Arrow Connector 7"/>
          <p:cNvCxnSpPr/>
          <p:nvPr/>
        </p:nvCxnSpPr>
        <p:spPr>
          <a:xfrm rot="10800000">
            <a:off x="628650" y="4342208"/>
            <a:ext cx="6172200" cy="1191"/>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 name="Date Placeholder 6">
            <a:extLst>
              <a:ext uri="{FF2B5EF4-FFF2-40B4-BE49-F238E27FC236}">
                <a16:creationId xmlns:a16="http://schemas.microsoft.com/office/drawing/2014/main" id="{575D4C19-0188-47CD-A333-48F02920031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24249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14</a:t>
            </a:fld>
            <a:endParaRPr lang="en-US" altLang="en-US"/>
          </a:p>
        </p:txBody>
      </p:sp>
      <p:sp>
        <p:nvSpPr>
          <p:cNvPr id="3" name="Content Placeholder 2"/>
          <p:cNvSpPr>
            <a:spLocks noGrp="1"/>
          </p:cNvSpPr>
          <p:nvPr>
            <p:ph sz="quarter" idx="12"/>
          </p:nvPr>
        </p:nvSpPr>
        <p:spPr/>
        <p:txBody>
          <a:bodyPr>
            <a:normAutofit/>
          </a:bodyPr>
          <a:lstStyle/>
          <a:p>
            <a:r>
              <a:rPr lang="en-US" dirty="0"/>
              <a:t>Counselors must pass three tests to meet IRS/AARP Tax-Aide certification requirements</a:t>
            </a:r>
          </a:p>
          <a:p>
            <a:pPr lvl="1"/>
            <a:r>
              <a:rPr lang="en-US" dirty="0"/>
              <a:t>Volunteer Standards of Conduct (VSC) Test</a:t>
            </a:r>
          </a:p>
          <a:p>
            <a:pPr lvl="1"/>
            <a:r>
              <a:rPr lang="en-US" altLang="en-US" dirty="0"/>
              <a:t>IRS Intake/Interview &amp; Quality Review Test </a:t>
            </a:r>
          </a:p>
          <a:p>
            <a:pPr lvl="1"/>
            <a:r>
              <a:rPr lang="en-US" dirty="0"/>
              <a:t>Advanced Test</a:t>
            </a:r>
          </a:p>
          <a:p>
            <a:r>
              <a:rPr lang="en-US" dirty="0"/>
              <a:t>Each test must be passed with score of 80% or better</a:t>
            </a:r>
          </a:p>
          <a:p>
            <a:pPr lvl="1"/>
            <a:r>
              <a:rPr lang="en-US" dirty="0"/>
              <a:t>One retest available for each test</a:t>
            </a:r>
          </a:p>
        </p:txBody>
      </p:sp>
      <p:sp>
        <p:nvSpPr>
          <p:cNvPr id="2" name="Title 1"/>
          <p:cNvSpPr>
            <a:spLocks noGrp="1"/>
          </p:cNvSpPr>
          <p:nvPr>
            <p:ph type="title"/>
          </p:nvPr>
        </p:nvSpPr>
        <p:spPr/>
        <p:txBody>
          <a:bodyPr/>
          <a:lstStyle/>
          <a:p>
            <a:r>
              <a:rPr lang="en-US" dirty="0"/>
              <a:t>Tax-Aide Certification Process	</a:t>
            </a:r>
          </a:p>
        </p:txBody>
      </p:sp>
      <p:sp>
        <p:nvSpPr>
          <p:cNvPr id="6" name="Date Placeholder 5">
            <a:extLst>
              <a:ext uri="{FF2B5EF4-FFF2-40B4-BE49-F238E27FC236}">
                <a16:creationId xmlns:a16="http://schemas.microsoft.com/office/drawing/2014/main" id="{741FD4FD-71FD-408A-A1AF-5E2B00F917E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36770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15</a:t>
            </a:fld>
            <a:endParaRPr lang="en-US" altLang="en-US"/>
          </a:p>
        </p:txBody>
      </p:sp>
      <p:sp>
        <p:nvSpPr>
          <p:cNvPr id="5" name="Content Placeholder 4"/>
          <p:cNvSpPr>
            <a:spLocks noGrp="1"/>
          </p:cNvSpPr>
          <p:nvPr>
            <p:ph sz="quarter" idx="12"/>
          </p:nvPr>
        </p:nvSpPr>
        <p:spPr/>
        <p:txBody>
          <a:bodyPr>
            <a:normAutofit/>
          </a:bodyPr>
          <a:lstStyle/>
          <a:p>
            <a:r>
              <a:rPr lang="en-US" dirty="0"/>
              <a:t>Certification also </a:t>
            </a:r>
            <a:r>
              <a:rPr lang="en-US" b="1" dirty="0"/>
              <a:t>requires</a:t>
            </a:r>
            <a:r>
              <a:rPr lang="en-US" dirty="0"/>
              <a:t> that you prepare the following practice exercises:</a:t>
            </a:r>
          </a:p>
          <a:p>
            <a:pPr lvl="1"/>
            <a:r>
              <a:rPr lang="en-US" dirty="0"/>
              <a:t>A</a:t>
            </a:r>
          </a:p>
          <a:p>
            <a:pPr lvl="1"/>
            <a:r>
              <a:rPr lang="en-US" dirty="0"/>
              <a:t>B</a:t>
            </a:r>
          </a:p>
          <a:p>
            <a:pPr lvl="1"/>
            <a:r>
              <a:rPr lang="en-US" dirty="0"/>
              <a:t>C</a:t>
            </a:r>
          </a:p>
          <a:p>
            <a:pPr lvl="1"/>
            <a:r>
              <a:rPr lang="en-US" dirty="0"/>
              <a:t>D</a:t>
            </a:r>
          </a:p>
          <a:p>
            <a:pPr lvl="1">
              <a:buNone/>
            </a:pPr>
            <a:endParaRPr lang="en-US" dirty="0"/>
          </a:p>
        </p:txBody>
      </p:sp>
      <p:sp>
        <p:nvSpPr>
          <p:cNvPr id="2" name="Title 1"/>
          <p:cNvSpPr>
            <a:spLocks noGrp="1"/>
          </p:cNvSpPr>
          <p:nvPr>
            <p:ph type="title"/>
          </p:nvPr>
        </p:nvSpPr>
        <p:spPr/>
        <p:txBody>
          <a:bodyPr/>
          <a:lstStyle/>
          <a:p>
            <a:r>
              <a:rPr lang="en-US"/>
              <a:t>Certification Process</a:t>
            </a:r>
            <a:endParaRPr lang="en-US" dirty="0"/>
          </a:p>
        </p:txBody>
      </p:sp>
      <p:sp>
        <p:nvSpPr>
          <p:cNvPr id="6" name="Rectangle 5"/>
          <p:cNvSpPr/>
          <p:nvPr/>
        </p:nvSpPr>
        <p:spPr>
          <a:xfrm>
            <a:off x="6057900" y="2743200"/>
            <a:ext cx="1657350" cy="21756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Exercises  must be completed as “ready to file” and will be reviewed by an Instructor</a:t>
            </a:r>
          </a:p>
        </p:txBody>
      </p:sp>
      <p:sp>
        <p:nvSpPr>
          <p:cNvPr id="7" name="Date Placeholder 6">
            <a:extLst>
              <a:ext uri="{FF2B5EF4-FFF2-40B4-BE49-F238E27FC236}">
                <a16:creationId xmlns:a16="http://schemas.microsoft.com/office/drawing/2014/main" id="{4CB78464-EF83-4C96-A16D-765BEFC8F9A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2925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16</a:t>
            </a:fld>
            <a:endParaRPr lang="en-US" altLang="en-US"/>
          </a:p>
        </p:txBody>
      </p:sp>
      <p:sp>
        <p:nvSpPr>
          <p:cNvPr id="3" name="Content Placeholder 2"/>
          <p:cNvSpPr>
            <a:spLocks noGrp="1"/>
          </p:cNvSpPr>
          <p:nvPr>
            <p:ph sz="quarter" idx="12"/>
          </p:nvPr>
        </p:nvSpPr>
        <p:spPr/>
        <p:txBody>
          <a:bodyPr>
            <a:normAutofit/>
          </a:bodyPr>
          <a:lstStyle/>
          <a:p>
            <a:r>
              <a:rPr lang="en-US" altLang="en-US" dirty="0"/>
              <a:t>All taxpayers must complete the Intake Booklet</a:t>
            </a:r>
          </a:p>
          <a:p>
            <a:pPr lvl="1"/>
            <a:r>
              <a:rPr lang="en-US" altLang="en-US" dirty="0"/>
              <a:t>Counselors </a:t>
            </a:r>
            <a:r>
              <a:rPr lang="en-US" altLang="en-US" b="1" dirty="0"/>
              <a:t>and</a:t>
            </a:r>
            <a:r>
              <a:rPr lang="en-US" altLang="en-US" dirty="0"/>
              <a:t> Reviewers review with taxpayer and annotate additional information</a:t>
            </a:r>
          </a:p>
          <a:p>
            <a:r>
              <a:rPr lang="en-US" altLang="en-US" dirty="0"/>
              <a:t>All returns completed on computer</a:t>
            </a:r>
          </a:p>
          <a:p>
            <a:pPr lvl="1"/>
            <a:r>
              <a:rPr lang="en-US" altLang="en-US" dirty="0"/>
              <a:t>TaxSlayer® software supplied by IRS</a:t>
            </a:r>
          </a:p>
          <a:p>
            <a:r>
              <a:rPr lang="en-US" altLang="en-US" dirty="0"/>
              <a:t>All returns must have Quality Review</a:t>
            </a:r>
          </a:p>
          <a:p>
            <a:pPr lvl="1"/>
            <a:r>
              <a:rPr lang="en-US" altLang="en-US" dirty="0"/>
              <a:t>Second independent counselor reviews completed return for accuracy</a:t>
            </a:r>
          </a:p>
          <a:p>
            <a:r>
              <a:rPr lang="en-US" altLang="en-US" dirty="0"/>
              <a:t>Tax returns are e-filed whenever possible</a:t>
            </a:r>
          </a:p>
          <a:p>
            <a:r>
              <a:rPr lang="en-US" altLang="en-US" dirty="0"/>
              <a:t>Each taxpayer signs return</a:t>
            </a:r>
          </a:p>
          <a:p>
            <a:endParaRPr lang="en-US" altLang="en-US" dirty="0"/>
          </a:p>
          <a:p>
            <a:endParaRPr lang="en-US" altLang="en-US" dirty="0"/>
          </a:p>
        </p:txBody>
      </p:sp>
      <p:sp>
        <p:nvSpPr>
          <p:cNvPr id="12290" name="Title 1"/>
          <p:cNvSpPr>
            <a:spLocks noGrp="1"/>
          </p:cNvSpPr>
          <p:nvPr>
            <p:ph type="title"/>
          </p:nvPr>
        </p:nvSpPr>
        <p:spPr/>
        <p:txBody>
          <a:bodyPr/>
          <a:lstStyle/>
          <a:p>
            <a:r>
              <a:rPr lang="en-US" altLang="en-US" dirty="0"/>
              <a:t>Tax Return Preparation and Filing Process</a:t>
            </a:r>
          </a:p>
        </p:txBody>
      </p:sp>
      <p:sp>
        <p:nvSpPr>
          <p:cNvPr id="5" name="Date Placeholder 4">
            <a:extLst>
              <a:ext uri="{FF2B5EF4-FFF2-40B4-BE49-F238E27FC236}">
                <a16:creationId xmlns:a16="http://schemas.microsoft.com/office/drawing/2014/main" id="{5F20658F-50DB-4394-BEAC-7F2F02F821A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6620095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17</a:t>
            </a:fld>
            <a:endParaRPr lang="en-US" altLang="en-US"/>
          </a:p>
        </p:txBody>
      </p:sp>
      <p:sp>
        <p:nvSpPr>
          <p:cNvPr id="3" name="Content Placeholder 2"/>
          <p:cNvSpPr>
            <a:spLocks noGrp="1"/>
          </p:cNvSpPr>
          <p:nvPr>
            <p:ph sz="quarter" idx="12"/>
          </p:nvPr>
        </p:nvSpPr>
        <p:spPr/>
        <p:txBody>
          <a:bodyPr>
            <a:normAutofit/>
          </a:bodyPr>
          <a:lstStyle/>
          <a:p>
            <a:r>
              <a:rPr lang="en-US" dirty="0"/>
              <a:t>Comply with all Tax-Aide Policies and Procedures</a:t>
            </a:r>
          </a:p>
          <a:p>
            <a:r>
              <a:rPr lang="en-US" dirty="0"/>
              <a:t>Stay within scope of program</a:t>
            </a:r>
          </a:p>
          <a:p>
            <a:pPr lvl="1"/>
            <a:r>
              <a:rPr lang="en-US" dirty="0"/>
              <a:t>If Counselor is unfamiliar with or not trained on a tax situation, return is </a:t>
            </a:r>
            <a:r>
              <a:rPr lang="en-US" b="1" dirty="0"/>
              <a:t>out of scope</a:t>
            </a:r>
            <a:r>
              <a:rPr lang="en-US" dirty="0"/>
              <a:t> for that Counselor</a:t>
            </a:r>
          </a:p>
        </p:txBody>
      </p:sp>
      <p:sp>
        <p:nvSpPr>
          <p:cNvPr id="14338" name="Title 1"/>
          <p:cNvSpPr>
            <a:spLocks noGrp="1"/>
          </p:cNvSpPr>
          <p:nvPr>
            <p:ph type="title"/>
          </p:nvPr>
        </p:nvSpPr>
        <p:spPr/>
        <p:txBody>
          <a:bodyPr/>
          <a:lstStyle/>
          <a:p>
            <a:r>
              <a:rPr lang="en-US" altLang="en-US"/>
              <a:t>Volunteer Responsibilities</a:t>
            </a:r>
            <a:endParaRPr lang="en-US" altLang="en-US" dirty="0"/>
          </a:p>
        </p:txBody>
      </p:sp>
      <p:sp>
        <p:nvSpPr>
          <p:cNvPr id="5" name="Date Placeholder 4">
            <a:extLst>
              <a:ext uri="{FF2B5EF4-FFF2-40B4-BE49-F238E27FC236}">
                <a16:creationId xmlns:a16="http://schemas.microsoft.com/office/drawing/2014/main" id="{013353F1-EFF0-41B5-AF8B-3CA38531A05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5955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18</a:t>
            </a:fld>
            <a:endParaRPr lang="en-US" altLang="en-US"/>
          </a:p>
        </p:txBody>
      </p:sp>
      <p:sp>
        <p:nvSpPr>
          <p:cNvPr id="3" name="Content Placeholder 2"/>
          <p:cNvSpPr>
            <a:spLocks noGrp="1"/>
          </p:cNvSpPr>
          <p:nvPr>
            <p:ph sz="quarter" idx="12"/>
          </p:nvPr>
        </p:nvSpPr>
        <p:spPr/>
        <p:txBody>
          <a:bodyPr>
            <a:normAutofit/>
          </a:bodyPr>
          <a:lstStyle/>
          <a:p>
            <a:r>
              <a:rPr lang="en-US" dirty="0"/>
              <a:t>Verify that the taxpayer understands their return</a:t>
            </a:r>
            <a:endParaRPr lang="en-GB" dirty="0"/>
          </a:p>
          <a:p>
            <a:r>
              <a:rPr lang="en-US" dirty="0"/>
              <a:t>Communicate that the </a:t>
            </a:r>
            <a:r>
              <a:rPr lang="en-US" b="1" dirty="0"/>
              <a:t>tax return is client’s responsibility</a:t>
            </a:r>
          </a:p>
          <a:p>
            <a:r>
              <a:rPr lang="en-US" altLang="en-US" dirty="0"/>
              <a:t>Protect taxpayer’s confidentiality and security</a:t>
            </a:r>
          </a:p>
          <a:p>
            <a:r>
              <a:rPr lang="en-US" altLang="en-US" dirty="0"/>
              <a:t>Do not retain any taxpayer data</a:t>
            </a:r>
          </a:p>
          <a:p>
            <a:r>
              <a:rPr lang="en-US" altLang="en-US" dirty="0"/>
              <a:t>Follow site procedures and policies</a:t>
            </a:r>
          </a:p>
          <a:p>
            <a:endParaRPr lang="en-US" altLang="en-US" dirty="0"/>
          </a:p>
        </p:txBody>
      </p:sp>
      <p:sp>
        <p:nvSpPr>
          <p:cNvPr id="16386" name="Title 1"/>
          <p:cNvSpPr>
            <a:spLocks noGrp="1"/>
          </p:cNvSpPr>
          <p:nvPr>
            <p:ph type="title"/>
          </p:nvPr>
        </p:nvSpPr>
        <p:spPr/>
        <p:txBody>
          <a:bodyPr/>
          <a:lstStyle/>
          <a:p>
            <a:r>
              <a:rPr lang="en-US" altLang="en-US"/>
              <a:t>Volunteer Responsibilities</a:t>
            </a:r>
            <a:endParaRPr lang="en-US" altLang="en-US" dirty="0"/>
          </a:p>
        </p:txBody>
      </p:sp>
      <p:sp>
        <p:nvSpPr>
          <p:cNvPr id="5" name="Date Placeholder 4">
            <a:extLst>
              <a:ext uri="{FF2B5EF4-FFF2-40B4-BE49-F238E27FC236}">
                <a16:creationId xmlns:a16="http://schemas.microsoft.com/office/drawing/2014/main" id="{B7B45F51-3088-4663-A925-BD701246D42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4717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19</a:t>
            </a:fld>
            <a:endParaRPr lang="en-US" altLang="en-US"/>
          </a:p>
        </p:txBody>
      </p:sp>
      <p:sp>
        <p:nvSpPr>
          <p:cNvPr id="3" name="Content Placeholder 2"/>
          <p:cNvSpPr>
            <a:spLocks noGrp="1"/>
          </p:cNvSpPr>
          <p:nvPr>
            <p:ph sz="quarter" idx="12"/>
          </p:nvPr>
        </p:nvSpPr>
        <p:spPr/>
        <p:txBody>
          <a:bodyPr>
            <a:normAutofit/>
          </a:bodyPr>
          <a:lstStyle/>
          <a:p>
            <a:r>
              <a:rPr lang="en-US" dirty="0"/>
              <a:t>Become familiar with and use resources</a:t>
            </a:r>
          </a:p>
          <a:p>
            <a:pPr lvl="1"/>
            <a:r>
              <a:rPr lang="en-US" dirty="0"/>
              <a:t>IRS Pubs: </a:t>
            </a:r>
            <a:r>
              <a:rPr lang="en-US" b="1" dirty="0"/>
              <a:t>emphasis on NTTC Pub 4012</a:t>
            </a:r>
          </a:p>
          <a:p>
            <a:pPr lvl="1"/>
            <a:r>
              <a:rPr lang="en-US" dirty="0"/>
              <a:t>AARP resource materials and IRS help resources</a:t>
            </a:r>
          </a:p>
          <a:p>
            <a:pPr lvl="1"/>
            <a:r>
              <a:rPr lang="en-US" dirty="0"/>
              <a:t>State materials and help resources</a:t>
            </a:r>
          </a:p>
          <a:p>
            <a:pPr lvl="1"/>
            <a:r>
              <a:rPr lang="en-US" dirty="0"/>
              <a:t>Fellow counselors</a:t>
            </a:r>
          </a:p>
          <a:p>
            <a:pPr lvl="1"/>
            <a:r>
              <a:rPr lang="en-US" dirty="0"/>
              <a:t>AARP Tax-Aide </a:t>
            </a:r>
            <a:r>
              <a:rPr lang="en-US" dirty="0" err="1"/>
              <a:t>Cybertax</a:t>
            </a:r>
            <a:r>
              <a:rPr lang="en-US" dirty="0"/>
              <a:t> Alerts</a:t>
            </a:r>
          </a:p>
          <a:p>
            <a:endParaRPr lang="en-US" dirty="0"/>
          </a:p>
        </p:txBody>
      </p:sp>
      <p:sp>
        <p:nvSpPr>
          <p:cNvPr id="14338" name="Title 1"/>
          <p:cNvSpPr>
            <a:spLocks noGrp="1"/>
          </p:cNvSpPr>
          <p:nvPr>
            <p:ph type="title"/>
          </p:nvPr>
        </p:nvSpPr>
        <p:spPr/>
        <p:txBody>
          <a:bodyPr/>
          <a:lstStyle/>
          <a:p>
            <a:r>
              <a:rPr lang="en-US" altLang="en-US"/>
              <a:t>Volunteer Responsibilities</a:t>
            </a:r>
            <a:endParaRPr lang="en-US" altLang="en-US" dirty="0"/>
          </a:p>
        </p:txBody>
      </p:sp>
      <p:sp>
        <p:nvSpPr>
          <p:cNvPr id="5" name="Date Placeholder 4">
            <a:extLst>
              <a:ext uri="{FF2B5EF4-FFF2-40B4-BE49-F238E27FC236}">
                <a16:creationId xmlns:a16="http://schemas.microsoft.com/office/drawing/2014/main" id="{479FB6C3-8330-481B-8C05-165B9413A7F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4982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65BA0E-3F94-40D0-A27B-F29309983E08}"/>
              </a:ext>
            </a:extLst>
          </p:cNvPr>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a:extLst>
              <a:ext uri="{FF2B5EF4-FFF2-40B4-BE49-F238E27FC236}">
                <a16:creationId xmlns:a16="http://schemas.microsoft.com/office/drawing/2014/main" id="{08DD46EE-D3E4-4508-98B7-B77AFE650CEB}"/>
              </a:ext>
            </a:extLst>
          </p:cNvPr>
          <p:cNvSpPr>
            <a:spLocks noGrp="1"/>
          </p:cNvSpPr>
          <p:nvPr>
            <p:ph type="sldNum" sz="quarter" idx="4"/>
          </p:nvPr>
        </p:nvSpPr>
        <p:spPr>
          <a:xfrm>
            <a:off x="457204" y="6265308"/>
            <a:ext cx="702365" cy="365125"/>
          </a:xfrm>
        </p:spPr>
        <p:txBody>
          <a:bodyPr/>
          <a:lstStyle/>
          <a:p>
            <a:fld id="{77C2F155-797B-44F8-A140-2870BAD750A0}" type="slidenum">
              <a:rPr lang="en-US" altLang="en-US" smtClean="0"/>
              <a:pPr/>
              <a:t>2</a:t>
            </a:fld>
            <a:endParaRPr lang="en-US" altLang="en-US"/>
          </a:p>
        </p:txBody>
      </p:sp>
      <p:sp>
        <p:nvSpPr>
          <p:cNvPr id="4" name="Content Placeholder 3">
            <a:extLst>
              <a:ext uri="{FF2B5EF4-FFF2-40B4-BE49-F238E27FC236}">
                <a16:creationId xmlns:a16="http://schemas.microsoft.com/office/drawing/2014/main" id="{2C3807F0-732A-4FC9-80F8-BF0B2F7BDFCC}"/>
              </a:ext>
            </a:extLst>
          </p:cNvPr>
          <p:cNvSpPr>
            <a:spLocks noGrp="1"/>
          </p:cNvSpPr>
          <p:nvPr>
            <p:ph sz="quarter" idx="12"/>
          </p:nvPr>
        </p:nvSpPr>
        <p:spPr/>
        <p:txBody>
          <a:bodyPr>
            <a:normAutofit/>
          </a:bodyPr>
          <a:lstStyle/>
          <a:p>
            <a:r>
              <a:rPr lang="en-US"/>
              <a:t>VITA/TCE and Tax-Aide Courses</a:t>
            </a:r>
          </a:p>
          <a:p>
            <a:r>
              <a:rPr lang="en-US"/>
              <a:t>Required Tests and Problems</a:t>
            </a:r>
          </a:p>
          <a:p>
            <a:r>
              <a:rPr lang="en-US"/>
              <a:t>Available Materials and Resources</a:t>
            </a:r>
          </a:p>
          <a:p>
            <a:r>
              <a:rPr lang="en-US"/>
              <a:t>Certifications for Tax-Aide</a:t>
            </a:r>
          </a:p>
          <a:p>
            <a:r>
              <a:rPr lang="en-US"/>
              <a:t>Volunteer Responsibilities</a:t>
            </a:r>
          </a:p>
          <a:p>
            <a:r>
              <a:rPr lang="en-US"/>
              <a:t>Training Agenda</a:t>
            </a:r>
          </a:p>
          <a:p>
            <a:endParaRPr lang="en-US" dirty="0"/>
          </a:p>
        </p:txBody>
      </p:sp>
      <p:sp>
        <p:nvSpPr>
          <p:cNvPr id="5" name="Title 4">
            <a:extLst>
              <a:ext uri="{FF2B5EF4-FFF2-40B4-BE49-F238E27FC236}">
                <a16:creationId xmlns:a16="http://schemas.microsoft.com/office/drawing/2014/main" id="{81DB50BF-E0D3-4C09-AC99-3D14E529F85F}"/>
              </a:ext>
            </a:extLst>
          </p:cNvPr>
          <p:cNvSpPr>
            <a:spLocks noGrp="1"/>
          </p:cNvSpPr>
          <p:nvPr>
            <p:ph type="title"/>
          </p:nvPr>
        </p:nvSpPr>
        <p:spPr/>
        <p:txBody>
          <a:bodyPr/>
          <a:lstStyle/>
          <a:p>
            <a:r>
              <a:rPr lang="en-US"/>
              <a:t>Lesson Topics</a:t>
            </a:r>
            <a:endParaRPr lang="en-US" dirty="0"/>
          </a:p>
        </p:txBody>
      </p:sp>
      <p:sp>
        <p:nvSpPr>
          <p:cNvPr id="6" name="Date Placeholder 5">
            <a:extLst>
              <a:ext uri="{FF2B5EF4-FFF2-40B4-BE49-F238E27FC236}">
                <a16:creationId xmlns:a16="http://schemas.microsoft.com/office/drawing/2014/main" id="{5794A2EA-F181-446E-8FBB-5347712679E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3904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Slide Number Placeholder 4"/>
          <p:cNvSpPr>
            <a:spLocks noGrp="1"/>
          </p:cNvSpPr>
          <p:nvPr>
            <p:ph type="sldNum" sz="quarter" idx="4"/>
          </p:nvPr>
        </p:nvSpPr>
        <p:spPr>
          <a:xfrm>
            <a:off x="457204" y="6265308"/>
            <a:ext cx="702365" cy="365125"/>
          </a:xfrm>
        </p:spPr>
        <p:txBody>
          <a:bodyPr/>
          <a:lstStyle/>
          <a:p>
            <a:fld id="{77C2F155-797B-44F8-A140-2870BAD750A0}" type="slidenum">
              <a:rPr lang="en-US" altLang="en-US" smtClean="0"/>
              <a:pPr/>
              <a:t>20</a:t>
            </a:fld>
            <a:endParaRPr lang="en-US" altLang="en-US"/>
          </a:p>
        </p:txBody>
      </p:sp>
      <p:sp>
        <p:nvSpPr>
          <p:cNvPr id="3" name="Content Placeholder 2"/>
          <p:cNvSpPr>
            <a:spLocks noGrp="1"/>
          </p:cNvSpPr>
          <p:nvPr>
            <p:ph sz="quarter" idx="12"/>
          </p:nvPr>
        </p:nvSpPr>
        <p:spPr/>
        <p:txBody>
          <a:bodyPr>
            <a:normAutofit/>
          </a:bodyPr>
          <a:lstStyle/>
          <a:p>
            <a:r>
              <a:rPr lang="en-GB" dirty="0"/>
              <a:t>Certified volunteers not liable when:</a:t>
            </a:r>
          </a:p>
          <a:p>
            <a:pPr lvl="1"/>
            <a:r>
              <a:rPr lang="en-GB" dirty="0"/>
              <a:t>Received IRS/AARP Foundation </a:t>
            </a:r>
            <a:r>
              <a:rPr lang="en-US" dirty="0"/>
              <a:t>Tax-Aide</a:t>
            </a:r>
            <a:r>
              <a:rPr lang="en-GB" dirty="0"/>
              <a:t> Training</a:t>
            </a:r>
          </a:p>
          <a:p>
            <a:pPr lvl="1"/>
            <a:r>
              <a:rPr lang="en-GB" dirty="0"/>
              <a:t>Action is not wilful</a:t>
            </a:r>
          </a:p>
          <a:p>
            <a:pPr lvl="1"/>
            <a:r>
              <a:rPr lang="en-GB" dirty="0"/>
              <a:t>Act </a:t>
            </a:r>
            <a:r>
              <a:rPr lang="en-GB" b="1" dirty="0"/>
              <a:t>within scope </a:t>
            </a:r>
            <a:r>
              <a:rPr lang="en-GB" dirty="0"/>
              <a:t>of program and training</a:t>
            </a:r>
          </a:p>
          <a:p>
            <a:pPr lvl="1"/>
            <a:r>
              <a:rPr lang="en-GB" dirty="0"/>
              <a:t>AARP Foundation </a:t>
            </a:r>
            <a:r>
              <a:rPr lang="en-US" dirty="0"/>
              <a:t>Tax-Aide</a:t>
            </a:r>
            <a:r>
              <a:rPr lang="en-GB" dirty="0"/>
              <a:t> policies and procedures are followed</a:t>
            </a:r>
          </a:p>
          <a:p>
            <a:pPr lvl="1"/>
            <a:endParaRPr lang="en-GB" dirty="0"/>
          </a:p>
          <a:p>
            <a:pPr lvl="1"/>
            <a:endParaRPr lang="en-US" dirty="0"/>
          </a:p>
        </p:txBody>
      </p:sp>
      <p:sp>
        <p:nvSpPr>
          <p:cNvPr id="2" name="Title 1"/>
          <p:cNvSpPr>
            <a:spLocks noGrp="1"/>
          </p:cNvSpPr>
          <p:nvPr>
            <p:ph type="title"/>
          </p:nvPr>
        </p:nvSpPr>
        <p:spPr/>
        <p:txBody>
          <a:bodyPr/>
          <a:lstStyle/>
          <a:p>
            <a:r>
              <a:rPr lang="en-GB"/>
              <a:t>Volunteer Protection Act of 1997</a:t>
            </a:r>
            <a:endParaRPr lang="en-US" dirty="0"/>
          </a:p>
        </p:txBody>
      </p:sp>
      <p:sp>
        <p:nvSpPr>
          <p:cNvPr id="6" name="Date Placeholder 5">
            <a:extLst>
              <a:ext uri="{FF2B5EF4-FFF2-40B4-BE49-F238E27FC236}">
                <a16:creationId xmlns:a16="http://schemas.microsoft.com/office/drawing/2014/main" id="{2A2309B6-4F74-469F-A37F-AD9FA92A90B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2255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77C2F155-797B-44F8-A140-2870BAD750A0}" type="slidenum">
              <a:rPr lang="en-US" altLang="en-US" smtClean="0"/>
              <a:pPr/>
              <a:t>21</a:t>
            </a:fld>
            <a:endParaRPr lang="en-US" altLang="en-US"/>
          </a:p>
        </p:txBody>
      </p:sp>
      <p:sp>
        <p:nvSpPr>
          <p:cNvPr id="5" name="Content Placeholder 4"/>
          <p:cNvSpPr>
            <a:spLocks noGrp="1"/>
          </p:cNvSpPr>
          <p:nvPr>
            <p:ph sz="quarter" idx="12"/>
          </p:nvPr>
        </p:nvSpPr>
        <p:spPr/>
        <p:txBody>
          <a:bodyPr>
            <a:normAutofit/>
          </a:bodyPr>
          <a:lstStyle/>
          <a:p>
            <a:endParaRPr lang="en-US" dirty="0"/>
          </a:p>
        </p:txBody>
      </p:sp>
      <p:sp>
        <p:nvSpPr>
          <p:cNvPr id="2" name="Title 1"/>
          <p:cNvSpPr>
            <a:spLocks noGrp="1"/>
          </p:cNvSpPr>
          <p:nvPr>
            <p:ph type="title"/>
          </p:nvPr>
        </p:nvSpPr>
        <p:spPr/>
        <p:txBody>
          <a:bodyPr/>
          <a:lstStyle/>
          <a:p>
            <a:r>
              <a:rPr lang="en-US" dirty="0"/>
              <a:t>Training Agenda 	</a:t>
            </a:r>
          </a:p>
        </p:txBody>
      </p:sp>
      <p:sp>
        <p:nvSpPr>
          <p:cNvPr id="6" name="Date Placeholder 5">
            <a:extLst>
              <a:ext uri="{FF2B5EF4-FFF2-40B4-BE49-F238E27FC236}">
                <a16:creationId xmlns:a16="http://schemas.microsoft.com/office/drawing/2014/main" id="{082B539E-0FE8-46C0-9938-26F0690778B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959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77C2F155-797B-44F8-A140-2870BAD750A0}" type="slidenum">
              <a:rPr lang="en-US" altLang="en-US" smtClean="0"/>
              <a:pPr/>
              <a:t>22</a:t>
            </a:fld>
            <a:endParaRPr lang="en-US" altLang="en-US"/>
          </a:p>
        </p:txBody>
      </p:sp>
      <p:sp>
        <p:nvSpPr>
          <p:cNvPr id="5" name="Content Placeholder 4"/>
          <p:cNvSpPr>
            <a:spLocks noGrp="1"/>
          </p:cNvSpPr>
          <p:nvPr>
            <p:ph sz="quarter" idx="12"/>
          </p:nvPr>
        </p:nvSpPr>
        <p:spPr/>
        <p:txBody>
          <a:bodyPr/>
          <a:lstStyle/>
          <a:p>
            <a:endParaRPr lang="en-US"/>
          </a:p>
        </p:txBody>
      </p:sp>
      <p:sp>
        <p:nvSpPr>
          <p:cNvPr id="2" name="Title 1"/>
          <p:cNvSpPr>
            <a:spLocks noGrp="1"/>
          </p:cNvSpPr>
          <p:nvPr>
            <p:ph type="title"/>
          </p:nvPr>
        </p:nvSpPr>
        <p:spPr/>
        <p:txBody>
          <a:bodyPr/>
          <a:lstStyle/>
          <a:p>
            <a:r>
              <a:rPr lang="en-US" dirty="0"/>
              <a:t>Pre-Class Requirements</a:t>
            </a:r>
          </a:p>
        </p:txBody>
      </p:sp>
      <p:sp>
        <p:nvSpPr>
          <p:cNvPr id="6" name="Date Placeholder 5">
            <a:extLst>
              <a:ext uri="{FF2B5EF4-FFF2-40B4-BE49-F238E27FC236}">
                <a16:creationId xmlns:a16="http://schemas.microsoft.com/office/drawing/2014/main" id="{85E2A79D-CFAE-4CC4-989B-6C710A5518AC}"/>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59003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Slide Number Placeholder 2"/>
          <p:cNvSpPr>
            <a:spLocks noGrp="1"/>
          </p:cNvSpPr>
          <p:nvPr>
            <p:ph type="sldNum" sz="quarter" idx="12"/>
          </p:nvPr>
        </p:nvSpPr>
        <p:spPr/>
        <p:txBody>
          <a:bodyPr/>
          <a:lstStyle/>
          <a:p>
            <a:fld id="{F55F77D6-79F1-44C5-B847-739AC599D04A}" type="slidenum">
              <a:rPr lang="en-US" altLang="en-US" smtClean="0"/>
              <a:pPr/>
              <a:t>23</a:t>
            </a:fld>
            <a:endParaRPr lang="en-US" altLang="en-US"/>
          </a:p>
        </p:txBody>
      </p:sp>
      <p:sp>
        <p:nvSpPr>
          <p:cNvPr id="25602" name="Rectangle 2"/>
          <p:cNvSpPr>
            <a:spLocks noGrp="1" noChangeArrowheads="1"/>
          </p:cNvSpPr>
          <p:nvPr>
            <p:ph type="title"/>
          </p:nvPr>
        </p:nvSpPr>
        <p:spPr/>
        <p:txBody>
          <a:bodyPr/>
          <a:lstStyle/>
          <a:p>
            <a:r>
              <a:rPr lang="en-US" altLang="en-US"/>
              <a:t>Course Introduction</a:t>
            </a:r>
            <a:endParaRPr lang="en-US" altLang="en-US" dirty="0"/>
          </a:p>
        </p:txBody>
      </p:sp>
      <p:pic>
        <p:nvPicPr>
          <p:cNvPr id="8" name="Picture 7" descr="Life of an Educator: Top 10 questions to ask yourself in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151" y="2219832"/>
            <a:ext cx="3200399" cy="3323719"/>
          </a:xfrm>
          <a:prstGeom prst="rect">
            <a:avLst/>
          </a:prstGeom>
        </p:spPr>
      </p:pic>
      <p:sp>
        <p:nvSpPr>
          <p:cNvPr id="25604" name="Text Box 5"/>
          <p:cNvSpPr txBox="1">
            <a:spLocks noChangeArrowheads="1"/>
          </p:cNvSpPr>
          <p:nvPr/>
        </p:nvSpPr>
        <p:spPr bwMode="auto">
          <a:xfrm>
            <a:off x="1085850" y="3200400"/>
            <a:ext cx="2914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en-US" altLang="en-US" sz="3000" dirty="0">
                <a:cs typeface="Calibri" panose="020F0502020204030204" pitchFamily="34" charset="0"/>
              </a:rPr>
              <a:t>Questions?</a:t>
            </a:r>
          </a:p>
        </p:txBody>
      </p:sp>
      <p:sp>
        <p:nvSpPr>
          <p:cNvPr id="25605" name="Text Box 6"/>
          <p:cNvSpPr txBox="1">
            <a:spLocks noChangeArrowheads="1"/>
          </p:cNvSpPr>
          <p:nvPr/>
        </p:nvSpPr>
        <p:spPr bwMode="auto">
          <a:xfrm>
            <a:off x="4972050" y="4000500"/>
            <a:ext cx="2914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r>
              <a:rPr lang="en-US" altLang="en-US" sz="3000" dirty="0">
                <a:solidFill>
                  <a:srgbClr val="000000"/>
                </a:solidFill>
                <a:cs typeface="Calibri" panose="020F0502020204030204" pitchFamily="34" charset="0"/>
              </a:rPr>
              <a:t>Comments…</a:t>
            </a:r>
            <a:endParaRPr lang="en-US" altLang="en-US" sz="2400" dirty="0">
              <a:solidFill>
                <a:srgbClr val="000000"/>
              </a:solidFill>
              <a:cs typeface="Calibri" panose="020F0502020204030204" pitchFamily="34" charset="0"/>
            </a:endParaRPr>
          </a:p>
        </p:txBody>
      </p:sp>
      <p:sp>
        <p:nvSpPr>
          <p:cNvPr id="4" name="Date Placeholder 3">
            <a:extLst>
              <a:ext uri="{FF2B5EF4-FFF2-40B4-BE49-F238E27FC236}">
                <a16:creationId xmlns:a16="http://schemas.microsoft.com/office/drawing/2014/main" id="{3410F0D7-323D-4EE6-BFF0-3DBC2BACA15E}"/>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11912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3</a:t>
            </a:fld>
            <a:endParaRPr lang="en-US" altLang="en-US"/>
          </a:p>
        </p:txBody>
      </p:sp>
      <p:sp>
        <p:nvSpPr>
          <p:cNvPr id="3" name="Content Placeholder 2"/>
          <p:cNvSpPr>
            <a:spLocks noGrp="1"/>
          </p:cNvSpPr>
          <p:nvPr>
            <p:ph sz="quarter" idx="12"/>
          </p:nvPr>
        </p:nvSpPr>
        <p:spPr/>
        <p:txBody>
          <a:bodyPr/>
          <a:lstStyle/>
          <a:p>
            <a:r>
              <a:rPr lang="en-US" dirty="0"/>
              <a:t>Courses required of all volunteers</a:t>
            </a:r>
          </a:p>
          <a:p>
            <a:pPr lvl="1"/>
            <a:r>
              <a:rPr lang="en-US" dirty="0"/>
              <a:t>Volunteer Standards of Conduct (VSC)	</a:t>
            </a:r>
          </a:p>
          <a:p>
            <a:pPr lvl="2"/>
            <a:r>
              <a:rPr lang="en-US" dirty="0"/>
              <a:t>IRS Publication 4961</a:t>
            </a:r>
          </a:p>
          <a:p>
            <a:pPr lvl="1"/>
            <a:r>
              <a:rPr lang="en-US" dirty="0"/>
              <a:t>Intake/Interview and Quality Review</a:t>
            </a:r>
          </a:p>
          <a:p>
            <a:pPr lvl="2"/>
            <a:r>
              <a:rPr lang="en-US" dirty="0"/>
              <a:t>IRS Publication 5101</a:t>
            </a:r>
          </a:p>
          <a:p>
            <a:pPr lvl="1"/>
            <a:r>
              <a:rPr lang="en-US" dirty="0"/>
              <a:t>Policy and Procedure Training </a:t>
            </a:r>
            <a:r>
              <a:rPr lang="en-US" b="1" dirty="0"/>
              <a:t>in class*</a:t>
            </a:r>
          </a:p>
          <a:p>
            <a:pPr marL="857228" lvl="2" indent="0">
              <a:buNone/>
            </a:pPr>
            <a:r>
              <a:rPr lang="en-US" dirty="0"/>
              <a:t>*Limited case by case exceptions </a:t>
            </a:r>
          </a:p>
          <a:p>
            <a:pPr lvl="2">
              <a:buNone/>
            </a:pPr>
            <a:endParaRPr lang="en-US" dirty="0"/>
          </a:p>
        </p:txBody>
      </p:sp>
      <p:sp>
        <p:nvSpPr>
          <p:cNvPr id="7170" name="Title 1"/>
          <p:cNvSpPr>
            <a:spLocks noGrp="1"/>
          </p:cNvSpPr>
          <p:nvPr>
            <p:ph type="title"/>
          </p:nvPr>
        </p:nvSpPr>
        <p:spPr/>
        <p:txBody>
          <a:bodyPr>
            <a:normAutofit/>
          </a:bodyPr>
          <a:lstStyle/>
          <a:p>
            <a:r>
              <a:rPr lang="en-US" altLang="en-US" dirty="0"/>
              <a:t>VITA/TCE Courses</a:t>
            </a:r>
          </a:p>
        </p:txBody>
      </p:sp>
      <p:sp>
        <p:nvSpPr>
          <p:cNvPr id="5" name="Date Placeholder 4">
            <a:extLst>
              <a:ext uri="{FF2B5EF4-FFF2-40B4-BE49-F238E27FC236}">
                <a16:creationId xmlns:a16="http://schemas.microsoft.com/office/drawing/2014/main" id="{3A2CF25B-25CD-4967-91A8-79DFCE5056A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1949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77C2F155-797B-44F8-A140-2870BAD750A0}" type="slidenum">
              <a:rPr lang="en-US" altLang="en-US" smtClean="0"/>
              <a:pPr/>
              <a:t>4</a:t>
            </a:fld>
            <a:endParaRPr lang="en-US" altLang="en-US"/>
          </a:p>
        </p:txBody>
      </p:sp>
      <p:sp>
        <p:nvSpPr>
          <p:cNvPr id="3" name="Content Placeholder 2"/>
          <p:cNvSpPr>
            <a:spLocks noGrp="1"/>
          </p:cNvSpPr>
          <p:nvPr>
            <p:ph sz="quarter" idx="12"/>
          </p:nvPr>
        </p:nvSpPr>
        <p:spPr/>
        <p:txBody>
          <a:bodyPr>
            <a:normAutofit/>
          </a:bodyPr>
          <a:lstStyle/>
          <a:p>
            <a:r>
              <a:rPr lang="en-US" dirty="0"/>
              <a:t>Tax Law </a:t>
            </a:r>
          </a:p>
          <a:p>
            <a:pPr lvl="1"/>
            <a:r>
              <a:rPr lang="en-US" dirty="0"/>
              <a:t>Basic</a:t>
            </a:r>
          </a:p>
          <a:p>
            <a:pPr lvl="2"/>
            <a:r>
              <a:rPr lang="en-US" b="1" dirty="0"/>
              <a:t>Not</a:t>
            </a:r>
            <a:r>
              <a:rPr lang="en-US" dirty="0"/>
              <a:t> required for Tax-Aide counselors</a:t>
            </a:r>
          </a:p>
          <a:p>
            <a:pPr lvl="1"/>
            <a:r>
              <a:rPr lang="en-US" dirty="0"/>
              <a:t>Advanced </a:t>
            </a:r>
          </a:p>
          <a:p>
            <a:pPr lvl="2"/>
            <a:r>
              <a:rPr lang="en-US" dirty="0"/>
              <a:t>Required for all Tax-Aide counselors</a:t>
            </a:r>
          </a:p>
          <a:p>
            <a:r>
              <a:rPr lang="en-US" dirty="0"/>
              <a:t>Optional specialty courses</a:t>
            </a:r>
          </a:p>
          <a:p>
            <a:pPr lvl="1"/>
            <a:r>
              <a:rPr lang="en-US" sz="2025" dirty="0"/>
              <a:t>Health Savings Accounts (HSA) certification</a:t>
            </a:r>
          </a:p>
          <a:p>
            <a:pPr lvl="1"/>
            <a:r>
              <a:rPr lang="en-US" sz="2025" dirty="0"/>
              <a:t>Military certification (not usual Tax-Aide Certification)</a:t>
            </a:r>
          </a:p>
          <a:p>
            <a:pPr lvl="1"/>
            <a:r>
              <a:rPr lang="en-US" sz="2025" dirty="0"/>
              <a:t>International certification (not usual Tax-Aide Certification)</a:t>
            </a:r>
          </a:p>
          <a:p>
            <a:pPr lvl="1"/>
            <a:r>
              <a:rPr lang="en-US" sz="2025" dirty="0"/>
              <a:t>Foreign Student certification (not usual Tax-Aide Certification)</a:t>
            </a:r>
          </a:p>
          <a:p>
            <a:pPr marL="0" indent="0">
              <a:buNone/>
            </a:pPr>
            <a:endParaRPr lang="en-US" sz="2325" dirty="0"/>
          </a:p>
        </p:txBody>
      </p:sp>
      <p:sp>
        <p:nvSpPr>
          <p:cNvPr id="7170" name="Title 1"/>
          <p:cNvSpPr>
            <a:spLocks noGrp="1"/>
          </p:cNvSpPr>
          <p:nvPr>
            <p:ph type="title"/>
          </p:nvPr>
        </p:nvSpPr>
        <p:spPr/>
        <p:txBody>
          <a:bodyPr/>
          <a:lstStyle/>
          <a:p>
            <a:r>
              <a:rPr lang="en-US" altLang="en-US" dirty="0"/>
              <a:t>Counselor Tax Courses</a:t>
            </a:r>
          </a:p>
        </p:txBody>
      </p:sp>
      <p:sp>
        <p:nvSpPr>
          <p:cNvPr id="5" name="Date Placeholder 4">
            <a:extLst>
              <a:ext uri="{FF2B5EF4-FFF2-40B4-BE49-F238E27FC236}">
                <a16:creationId xmlns:a16="http://schemas.microsoft.com/office/drawing/2014/main" id="{478DEA09-FB5E-4789-99C1-9D138A1EE19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6955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50CA91D2-8F80-441D-8083-DE219953F9A4}" type="slidenum">
              <a:rPr lang="en-US" altLang="en-US" smtClean="0"/>
              <a:pPr/>
              <a:t>5</a:t>
            </a:fld>
            <a:endParaRPr lang="en-US" altLang="en-US"/>
          </a:p>
        </p:txBody>
      </p:sp>
      <p:sp>
        <p:nvSpPr>
          <p:cNvPr id="11" name="Content Placeholder 10"/>
          <p:cNvSpPr>
            <a:spLocks noGrp="1"/>
          </p:cNvSpPr>
          <p:nvPr>
            <p:ph sz="quarter" idx="12"/>
          </p:nvPr>
        </p:nvSpPr>
        <p:spPr/>
        <p:txBody>
          <a:bodyPr>
            <a:normAutofit/>
          </a:bodyPr>
          <a:lstStyle/>
          <a:p>
            <a:r>
              <a:rPr lang="en-US" altLang="en-US" dirty="0"/>
              <a:t>Pub 4012 </a:t>
            </a:r>
          </a:p>
          <a:p>
            <a:pPr lvl="1"/>
            <a:r>
              <a:rPr lang="en-US" altLang="en-US" dirty="0"/>
              <a:t>Volunteer Resource Guide</a:t>
            </a:r>
          </a:p>
          <a:p>
            <a:r>
              <a:rPr lang="en-US" altLang="en-US" dirty="0"/>
              <a:t>Pub 4491 </a:t>
            </a:r>
          </a:p>
          <a:p>
            <a:pPr lvl="1"/>
            <a:r>
              <a:rPr lang="en-US" dirty="0"/>
              <a:t>Volunteer Training Guide </a:t>
            </a:r>
            <a:endParaRPr lang="en-US" altLang="en-US" dirty="0"/>
          </a:p>
          <a:p>
            <a:r>
              <a:rPr lang="en-US" altLang="en-US" dirty="0"/>
              <a:t>Pub 17</a:t>
            </a:r>
          </a:p>
          <a:p>
            <a:pPr lvl="1"/>
            <a:r>
              <a:rPr lang="en-US" altLang="en-US" dirty="0"/>
              <a:t> Federal Income Tax For Individuals</a:t>
            </a:r>
          </a:p>
          <a:p>
            <a:r>
              <a:rPr lang="en-US" altLang="en-US" dirty="0"/>
              <a:t>IRS Forms and Publications applicable to training</a:t>
            </a:r>
          </a:p>
          <a:p>
            <a:pPr marL="0" indent="0">
              <a:buNone/>
            </a:pPr>
            <a:endParaRPr lang="en-US" altLang="en-US" dirty="0"/>
          </a:p>
        </p:txBody>
      </p:sp>
      <p:sp>
        <p:nvSpPr>
          <p:cNvPr id="2" name="Title 1"/>
          <p:cNvSpPr>
            <a:spLocks noGrp="1"/>
          </p:cNvSpPr>
          <p:nvPr>
            <p:ph type="title"/>
          </p:nvPr>
        </p:nvSpPr>
        <p:spPr/>
        <p:txBody>
          <a:bodyPr/>
          <a:lstStyle/>
          <a:p>
            <a:r>
              <a:rPr lang="en-US" dirty="0"/>
              <a:t>IRS Materials</a:t>
            </a:r>
          </a:p>
        </p:txBody>
      </p:sp>
      <p:sp>
        <p:nvSpPr>
          <p:cNvPr id="5" name="Date Placeholder 4">
            <a:extLst>
              <a:ext uri="{FF2B5EF4-FFF2-40B4-BE49-F238E27FC236}">
                <a16:creationId xmlns:a16="http://schemas.microsoft.com/office/drawing/2014/main" id="{F3DA380D-3487-43F5-9CE5-260451F9DB5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0598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50CA91D2-8F80-441D-8083-DE219953F9A4}" type="slidenum">
              <a:rPr lang="en-US" altLang="en-US" smtClean="0"/>
              <a:pPr/>
              <a:t>6</a:t>
            </a:fld>
            <a:endParaRPr lang="en-US" altLang="en-US"/>
          </a:p>
        </p:txBody>
      </p:sp>
      <p:sp>
        <p:nvSpPr>
          <p:cNvPr id="11" name="Content Placeholder 10"/>
          <p:cNvSpPr>
            <a:spLocks noGrp="1"/>
          </p:cNvSpPr>
          <p:nvPr>
            <p:ph sz="quarter" idx="12"/>
          </p:nvPr>
        </p:nvSpPr>
        <p:spPr/>
        <p:txBody>
          <a:bodyPr>
            <a:normAutofit/>
          </a:bodyPr>
          <a:lstStyle/>
          <a:p>
            <a:r>
              <a:rPr lang="en-US" altLang="en-US" dirty="0"/>
              <a:t>TaxSlayer Pro is the software </a:t>
            </a:r>
          </a:p>
          <a:p>
            <a:r>
              <a:rPr lang="en-US" altLang="en-US" dirty="0"/>
              <a:t>TaxSlayer Practice Lab for all training</a:t>
            </a:r>
          </a:p>
          <a:p>
            <a:pPr lvl="1"/>
            <a:r>
              <a:rPr lang="en-US" altLang="en-US" dirty="0"/>
              <a:t>Practice software</a:t>
            </a:r>
          </a:p>
          <a:p>
            <a:pPr lvl="1"/>
            <a:r>
              <a:rPr lang="en-US" altLang="en-US" dirty="0"/>
              <a:t>Practice problems with answers</a:t>
            </a:r>
          </a:p>
          <a:p>
            <a:pPr lvl="1"/>
            <a:r>
              <a:rPr lang="en-US" altLang="en-US" dirty="0"/>
              <a:t>Training videos and recorded webinars</a:t>
            </a:r>
          </a:p>
          <a:p>
            <a:pPr lvl="1"/>
            <a:r>
              <a:rPr lang="en-US" altLang="en-US" dirty="0"/>
              <a:t>Training materials for download</a:t>
            </a:r>
          </a:p>
        </p:txBody>
      </p:sp>
      <p:sp>
        <p:nvSpPr>
          <p:cNvPr id="2" name="Title 1"/>
          <p:cNvSpPr>
            <a:spLocks noGrp="1"/>
          </p:cNvSpPr>
          <p:nvPr>
            <p:ph type="title"/>
          </p:nvPr>
        </p:nvSpPr>
        <p:spPr/>
        <p:txBody>
          <a:bodyPr/>
          <a:lstStyle/>
          <a:p>
            <a:r>
              <a:rPr lang="en-US" dirty="0"/>
              <a:t>TaxSlayer Software Materials</a:t>
            </a:r>
          </a:p>
        </p:txBody>
      </p:sp>
      <p:sp>
        <p:nvSpPr>
          <p:cNvPr id="5" name="Date Placeholder 4">
            <a:extLst>
              <a:ext uri="{FF2B5EF4-FFF2-40B4-BE49-F238E27FC236}">
                <a16:creationId xmlns:a16="http://schemas.microsoft.com/office/drawing/2014/main" id="{7FCE98C4-E8E9-4EC9-A9B4-4EEFD2AA505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5913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50CA91D2-8F80-441D-8083-DE219953F9A4}" type="slidenum">
              <a:rPr lang="en-US" altLang="en-US" smtClean="0"/>
              <a:pPr/>
              <a:t>7</a:t>
            </a:fld>
            <a:endParaRPr lang="en-US" altLang="en-US"/>
          </a:p>
        </p:txBody>
      </p:sp>
      <p:sp>
        <p:nvSpPr>
          <p:cNvPr id="11" name="Content Placeholder 10"/>
          <p:cNvSpPr>
            <a:spLocks noGrp="1"/>
          </p:cNvSpPr>
          <p:nvPr>
            <p:ph sz="quarter" idx="12"/>
          </p:nvPr>
        </p:nvSpPr>
        <p:spPr>
          <a:xfrm>
            <a:off x="959125" y="2178325"/>
            <a:ext cx="7315200" cy="3250925"/>
          </a:xfrm>
        </p:spPr>
        <p:txBody>
          <a:bodyPr>
            <a:normAutofit/>
          </a:bodyPr>
          <a:lstStyle/>
          <a:p>
            <a:r>
              <a:rPr lang="en-US" dirty="0"/>
              <a:t>National Tax Training Committee (NTTC) Workbook</a:t>
            </a:r>
          </a:p>
          <a:p>
            <a:pPr lvl="1"/>
            <a:r>
              <a:rPr lang="en-US" dirty="0"/>
              <a:t>Training Exercises for classroom instruction</a:t>
            </a:r>
          </a:p>
          <a:p>
            <a:pPr lvl="1"/>
            <a:r>
              <a:rPr lang="en-US" dirty="0"/>
              <a:t>Practice problems and quizzes</a:t>
            </a:r>
          </a:p>
          <a:p>
            <a:pPr lvl="1"/>
            <a:r>
              <a:rPr lang="en-US" dirty="0"/>
              <a:t>Separate Instructor Guide to NTTC Workbook (electronic version only)</a:t>
            </a:r>
          </a:p>
          <a:p>
            <a:r>
              <a:rPr lang="en-US" dirty="0"/>
              <a:t>Qualifying Child/Qualifying Relative Resource tool for tax counselors </a:t>
            </a:r>
          </a:p>
          <a:p>
            <a:pPr lvl="1"/>
            <a:r>
              <a:rPr lang="en-US" dirty="0"/>
              <a:t>“Tri-fold” used during training and tax preparation</a:t>
            </a:r>
          </a:p>
        </p:txBody>
      </p:sp>
      <p:sp>
        <p:nvSpPr>
          <p:cNvPr id="2" name="Title 1"/>
          <p:cNvSpPr>
            <a:spLocks noGrp="1"/>
          </p:cNvSpPr>
          <p:nvPr>
            <p:ph type="title"/>
          </p:nvPr>
        </p:nvSpPr>
        <p:spPr/>
        <p:txBody>
          <a:bodyPr/>
          <a:lstStyle/>
          <a:p>
            <a:r>
              <a:rPr lang="en-US" dirty="0"/>
              <a:t>Tax-Aide Materials</a:t>
            </a:r>
          </a:p>
        </p:txBody>
      </p:sp>
      <p:sp>
        <p:nvSpPr>
          <p:cNvPr id="5" name="Date Placeholder 4">
            <a:extLst>
              <a:ext uri="{FF2B5EF4-FFF2-40B4-BE49-F238E27FC236}">
                <a16:creationId xmlns:a16="http://schemas.microsoft.com/office/drawing/2014/main" id="{DD534EEE-0929-4AC7-8DDA-FABF55827A0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86238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50CA91D2-8F80-441D-8083-DE219953F9A4}" type="slidenum">
              <a:rPr lang="en-US" altLang="en-US" smtClean="0"/>
              <a:pPr/>
              <a:t>8</a:t>
            </a:fld>
            <a:endParaRPr lang="en-US" altLang="en-US"/>
          </a:p>
        </p:txBody>
      </p:sp>
      <p:sp>
        <p:nvSpPr>
          <p:cNvPr id="11" name="Content Placeholder 10"/>
          <p:cNvSpPr>
            <a:spLocks noGrp="1"/>
          </p:cNvSpPr>
          <p:nvPr>
            <p:ph sz="quarter" idx="12"/>
          </p:nvPr>
        </p:nvSpPr>
        <p:spPr>
          <a:xfrm>
            <a:off x="959125" y="2178325"/>
            <a:ext cx="7315200" cy="3250925"/>
          </a:xfrm>
        </p:spPr>
        <p:txBody>
          <a:bodyPr>
            <a:normAutofit/>
          </a:bodyPr>
          <a:lstStyle/>
          <a:p>
            <a:r>
              <a:rPr lang="en-US" altLang="en-US" dirty="0"/>
              <a:t>Resource Library on the AARP Portal</a:t>
            </a:r>
          </a:p>
          <a:p>
            <a:pPr lvl="1"/>
            <a:r>
              <a:rPr lang="en-US" altLang="en-US" dirty="0"/>
              <a:t>Volunteer Resource Guide with NTTC notes</a:t>
            </a:r>
          </a:p>
          <a:p>
            <a:pPr lvl="1"/>
            <a:r>
              <a:rPr lang="en-US" altLang="en-US" dirty="0"/>
              <a:t>Volunteer Training Guide with NTTC notes</a:t>
            </a:r>
          </a:p>
          <a:p>
            <a:pPr lvl="1"/>
            <a:r>
              <a:rPr lang="en-US" altLang="en-US" dirty="0"/>
              <a:t>Scope Manual</a:t>
            </a:r>
          </a:p>
          <a:p>
            <a:pPr lvl="1"/>
            <a:r>
              <a:rPr lang="en-US" altLang="en-US" dirty="0"/>
              <a:t>Tax-Aide Policies and Procedures</a:t>
            </a:r>
          </a:p>
          <a:p>
            <a:pPr lvl="1"/>
            <a:r>
              <a:rPr lang="en-US" altLang="en-US" dirty="0"/>
              <a:t>Many other helpful documents</a:t>
            </a:r>
          </a:p>
        </p:txBody>
      </p:sp>
      <p:sp>
        <p:nvSpPr>
          <p:cNvPr id="2" name="Title 1"/>
          <p:cNvSpPr>
            <a:spLocks noGrp="1"/>
          </p:cNvSpPr>
          <p:nvPr>
            <p:ph type="title"/>
          </p:nvPr>
        </p:nvSpPr>
        <p:spPr/>
        <p:txBody>
          <a:bodyPr/>
          <a:lstStyle/>
          <a:p>
            <a:r>
              <a:rPr lang="en-US" dirty="0"/>
              <a:t>Tax-Aide Materials cont.</a:t>
            </a:r>
          </a:p>
        </p:txBody>
      </p:sp>
      <p:sp>
        <p:nvSpPr>
          <p:cNvPr id="5" name="Date Placeholder 4">
            <a:extLst>
              <a:ext uri="{FF2B5EF4-FFF2-40B4-BE49-F238E27FC236}">
                <a16:creationId xmlns:a16="http://schemas.microsoft.com/office/drawing/2014/main" id="{E702A853-2A53-43DD-95D2-AB1AD6E5474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3631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50CA91D2-8F80-441D-8083-DE219953F9A4}" type="slidenum">
              <a:rPr lang="en-US" altLang="en-US" smtClean="0"/>
              <a:pPr/>
              <a:t>9</a:t>
            </a:fld>
            <a:endParaRPr lang="en-US" altLang="en-US"/>
          </a:p>
        </p:txBody>
      </p:sp>
      <p:sp>
        <p:nvSpPr>
          <p:cNvPr id="11" name="Content Placeholder 10"/>
          <p:cNvSpPr>
            <a:spLocks noGrp="1"/>
          </p:cNvSpPr>
          <p:nvPr>
            <p:ph sz="quarter" idx="12"/>
          </p:nvPr>
        </p:nvSpPr>
        <p:spPr/>
        <p:txBody>
          <a:bodyPr>
            <a:normAutofit/>
          </a:bodyPr>
          <a:lstStyle/>
          <a:p>
            <a:r>
              <a:rPr lang="en-US" dirty="0"/>
              <a:t>List here any State and Local materials you use</a:t>
            </a:r>
          </a:p>
          <a:p>
            <a:pPr lvl="1"/>
            <a:r>
              <a:rPr lang="en-US" dirty="0"/>
              <a:t>[e.g. Michigan Taxpayers Assistance Manual]</a:t>
            </a:r>
          </a:p>
          <a:p>
            <a:pPr lvl="1"/>
            <a:r>
              <a:rPr lang="en-US" dirty="0"/>
              <a:t>[e.g. Michigan Tax Text]</a:t>
            </a:r>
          </a:p>
          <a:p>
            <a:pPr lvl="1"/>
            <a:r>
              <a:rPr lang="en-US" dirty="0"/>
              <a:t>[e.g. </a:t>
            </a:r>
            <a:r>
              <a:rPr lang="en-US" dirty="0">
                <a:hlinkClick r:id="rId3"/>
              </a:rPr>
              <a:t>https://www.michigan.gov/taxes</a:t>
            </a:r>
            <a:r>
              <a:rPr lang="en-US" dirty="0"/>
              <a:t>]</a:t>
            </a:r>
          </a:p>
          <a:p>
            <a:r>
              <a:rPr lang="en-US" dirty="0"/>
              <a:t>List here any State and Local Tax-Aide materials</a:t>
            </a:r>
          </a:p>
          <a:p>
            <a:pPr lvl="1"/>
            <a:r>
              <a:rPr lang="en-US" dirty="0"/>
              <a:t>[</a:t>
            </a:r>
            <a:r>
              <a:rPr lang="en-US" dirty="0" err="1"/>
              <a:t>e.g</a:t>
            </a:r>
            <a:r>
              <a:rPr lang="en-US" dirty="0"/>
              <a:t> User Guide for Michigan Returns]</a:t>
            </a:r>
          </a:p>
        </p:txBody>
      </p:sp>
      <p:sp>
        <p:nvSpPr>
          <p:cNvPr id="2" name="Title 1"/>
          <p:cNvSpPr>
            <a:spLocks noGrp="1"/>
          </p:cNvSpPr>
          <p:nvPr>
            <p:ph type="title"/>
          </p:nvPr>
        </p:nvSpPr>
        <p:spPr/>
        <p:txBody>
          <a:bodyPr/>
          <a:lstStyle/>
          <a:p>
            <a:r>
              <a:rPr lang="en-US" dirty="0"/>
              <a:t>State and Local Materials</a:t>
            </a:r>
          </a:p>
        </p:txBody>
      </p:sp>
      <p:sp>
        <p:nvSpPr>
          <p:cNvPr id="5" name="TextBox 4">
            <a:extLst>
              <a:ext uri="{FF2B5EF4-FFF2-40B4-BE49-F238E27FC236}">
                <a16:creationId xmlns:a16="http://schemas.microsoft.com/office/drawing/2014/main" id="{38196B34-A71E-42D8-AB5B-74D47C737E56}"/>
              </a:ext>
            </a:extLst>
          </p:cNvPr>
          <p:cNvSpPr txBox="1"/>
          <p:nvPr/>
        </p:nvSpPr>
        <p:spPr>
          <a:xfrm>
            <a:off x="6686550" y="2743200"/>
            <a:ext cx="2057400" cy="1569660"/>
          </a:xfrm>
          <a:prstGeom prst="rect">
            <a:avLst/>
          </a:prstGeom>
          <a:noFill/>
          <a:ln w="38100">
            <a:solidFill>
              <a:srgbClr val="FF0000"/>
            </a:solidFill>
          </a:ln>
        </p:spPr>
        <p:txBody>
          <a:bodyPr wrap="square" rtlCol="0">
            <a:spAutoFit/>
          </a:bodyPr>
          <a:lstStyle/>
          <a:p>
            <a:r>
              <a:rPr lang="en-US" sz="2400" b="1" dirty="0"/>
              <a:t>Modify for your State and Local Materials</a:t>
            </a:r>
          </a:p>
        </p:txBody>
      </p:sp>
      <p:sp>
        <p:nvSpPr>
          <p:cNvPr id="6" name="Date Placeholder 5">
            <a:extLst>
              <a:ext uri="{FF2B5EF4-FFF2-40B4-BE49-F238E27FC236}">
                <a16:creationId xmlns:a16="http://schemas.microsoft.com/office/drawing/2014/main" id="{897CB242-AAC2-46B8-A1D1-EC444E4F226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2432995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12</TotalTime>
  <Words>1894</Words>
  <Application>Microsoft Office PowerPoint</Application>
  <PresentationFormat>On-screen Show (4:3)</PresentationFormat>
  <Paragraphs>291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Default Theme</vt:lpstr>
      <vt:lpstr>Tax Preparation  Course Introduction</vt:lpstr>
      <vt:lpstr>Lesson Topics</vt:lpstr>
      <vt:lpstr>VITA/TCE Courses</vt:lpstr>
      <vt:lpstr>Counselor Tax Courses</vt:lpstr>
      <vt:lpstr>IRS Materials</vt:lpstr>
      <vt:lpstr>TaxSlayer Software Materials</vt:lpstr>
      <vt:lpstr>Tax-Aide Materials</vt:lpstr>
      <vt:lpstr>Tax-Aide Materials cont.</vt:lpstr>
      <vt:lpstr>State and Local Materials</vt:lpstr>
      <vt:lpstr>Volunteer Resource Guide – Pub 4012</vt:lpstr>
      <vt:lpstr>Volunteer Resource Guide – Pub 4012</vt:lpstr>
      <vt:lpstr>Link and Learn Webpage</vt:lpstr>
      <vt:lpstr>https://www.linklearncertification.com</vt:lpstr>
      <vt:lpstr>Tax-Aide Certification Process </vt:lpstr>
      <vt:lpstr>Certification Process</vt:lpstr>
      <vt:lpstr>Tax Return Preparation and Filing Process</vt:lpstr>
      <vt:lpstr>Volunteer Responsibilities</vt:lpstr>
      <vt:lpstr>Volunteer Responsibilities</vt:lpstr>
      <vt:lpstr>Volunteer Responsibilities</vt:lpstr>
      <vt:lpstr>Volunteer Protection Act of 1997</vt:lpstr>
      <vt:lpstr>Training Agenda  </vt:lpstr>
      <vt:lpstr>Pre-Class Requirements</vt:lpstr>
      <vt:lpstr>Course 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2019-11-27T21:13:40Z</dcterms:modified>
</cp:coreProperties>
</file>